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ov" ContentType="video/quicktime"/>
  <Default Extension="mpeg" ContentType="video/unknown"/>
  <Default Extension="mpg" ContentType="video/m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89" r:id="rId2"/>
    <p:sldId id="313" r:id="rId3"/>
    <p:sldId id="309" r:id="rId4"/>
    <p:sldId id="310" r:id="rId5"/>
    <p:sldId id="311" r:id="rId6"/>
    <p:sldId id="273" r:id="rId7"/>
    <p:sldId id="278" r:id="rId8"/>
    <p:sldId id="279" r:id="rId9"/>
    <p:sldId id="280" r:id="rId10"/>
    <p:sldId id="283" r:id="rId11"/>
    <p:sldId id="281" r:id="rId12"/>
    <p:sldId id="282" r:id="rId13"/>
    <p:sldId id="314" r:id="rId14"/>
    <p:sldId id="284" r:id="rId15"/>
    <p:sldId id="290" r:id="rId16"/>
    <p:sldId id="285" r:id="rId17"/>
    <p:sldId id="286" r:id="rId18"/>
    <p:sldId id="287" r:id="rId19"/>
    <p:sldId id="260" r:id="rId20"/>
    <p:sldId id="261" r:id="rId21"/>
    <p:sldId id="31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DD203"/>
    <a:srgbClr val="00F301"/>
    <a:srgbClr val="00C2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9"/>
    <p:restoredTop sz="91497"/>
  </p:normalViewPr>
  <p:slideViewPr>
    <p:cSldViewPr snapToGrid="0" snapToObjects="1">
      <p:cViewPr varScale="1">
        <p:scale>
          <a:sx n="112" d="100"/>
          <a:sy n="112" d="100"/>
        </p:scale>
        <p:origin x="2384"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 Id="rId4"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 Id="rId4"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image" Target="../media/image16.emf"/><Relationship Id="rId1" Type="http://schemas.openxmlformats.org/officeDocument/2006/relationships/image" Target="../media/image15.emf"/><Relationship Id="rId6" Type="http://schemas.openxmlformats.org/officeDocument/2006/relationships/image" Target="../media/image20.emf"/><Relationship Id="rId5" Type="http://schemas.openxmlformats.org/officeDocument/2006/relationships/image" Target="../media/image19.emf"/><Relationship Id="rId10" Type="http://schemas.openxmlformats.org/officeDocument/2006/relationships/image" Target="../media/image24.emf"/><Relationship Id="rId4" Type="http://schemas.openxmlformats.org/officeDocument/2006/relationships/image" Target="../media/image18.emf"/><Relationship Id="rId9"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F98C0E-6832-074D-BBD9-5F4E4085A201}" type="datetimeFigureOut">
              <a:rPr lang="en-US" smtClean="0"/>
              <a:t>9/10/21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3524DA-5233-E047-818D-2F715EAA011E}" type="slidenum">
              <a:rPr lang="en-US" smtClean="0"/>
              <a:t>‹#›</a:t>
            </a:fld>
            <a:endParaRPr lang="en-US"/>
          </a:p>
        </p:txBody>
      </p:sp>
    </p:spTree>
    <p:extLst>
      <p:ext uri="{BB962C8B-B14F-4D97-AF65-F5344CB8AC3E}">
        <p14:creationId xmlns:p14="http://schemas.microsoft.com/office/powerpoint/2010/main" val="4258580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6D7EC245-C696-BC48-A093-09C31B30B067}"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1063375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EC245-C696-BC48-A093-09C31B30B067}"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777130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EC245-C696-BC48-A093-09C31B30B067}"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2550840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D7EC245-C696-BC48-A093-09C31B30B067}"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401763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7EC245-C696-BC48-A093-09C31B30B067}"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2382929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EC245-C696-BC48-A093-09C31B30B067}"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910910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EC245-C696-BC48-A093-09C31B30B067}" type="datetimeFigureOut">
              <a:rPr lang="en-US" smtClean="0"/>
              <a:t>9/10/21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76532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EC245-C696-BC48-A093-09C31B30B067}" type="datetimeFigureOut">
              <a:rPr lang="en-US" smtClean="0"/>
              <a:t>9/10/21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43536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EC245-C696-BC48-A093-09C31B30B067}" type="datetimeFigureOut">
              <a:rPr lang="en-US" smtClean="0"/>
              <a:t>9/10/21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89480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EC245-C696-BC48-A093-09C31B30B067}"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1981005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EC245-C696-BC48-A093-09C31B30B067}"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1888236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EC245-C696-BC48-A093-09C31B30B067}" type="datetimeFigureOut">
              <a:rPr lang="en-US" smtClean="0"/>
              <a:t>9/10/21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D4D64-6D6A-A949-85F4-7FD739F6565F}" type="slidenum">
              <a:rPr lang="en-US" smtClean="0"/>
              <a:t>‹#›</a:t>
            </a:fld>
            <a:endParaRPr lang="en-US"/>
          </a:p>
        </p:txBody>
      </p:sp>
    </p:spTree>
    <p:extLst>
      <p:ext uri="{BB962C8B-B14F-4D97-AF65-F5344CB8AC3E}">
        <p14:creationId xmlns:p14="http://schemas.microsoft.com/office/powerpoint/2010/main" val="579242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emf"/><Relationship Id="rId11" Type="http://schemas.openxmlformats.org/officeDocument/2006/relationships/image" Target="../media/image18.png"/><Relationship Id="rId5" Type="http://schemas.openxmlformats.org/officeDocument/2006/relationships/oleObject" Target="../embeddings/oleObject8.bin"/><Relationship Id="rId10" Type="http://schemas.openxmlformats.org/officeDocument/2006/relationships/image" Target="../media/image14.emf"/><Relationship Id="rId4" Type="http://schemas.openxmlformats.org/officeDocument/2006/relationships/image" Target="../media/image11.emf"/><Relationship Id="rId9"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oleObject" Target="../embeddings/oleObject16.bin"/><Relationship Id="rId18" Type="http://schemas.openxmlformats.org/officeDocument/2006/relationships/image" Target="../media/image22.emf"/><Relationship Id="rId3" Type="http://schemas.openxmlformats.org/officeDocument/2006/relationships/oleObject" Target="../embeddings/oleObject11.bin"/><Relationship Id="rId21" Type="http://schemas.openxmlformats.org/officeDocument/2006/relationships/oleObject" Target="../embeddings/oleObject20.bin"/><Relationship Id="rId7" Type="http://schemas.openxmlformats.org/officeDocument/2006/relationships/oleObject" Target="../embeddings/oleObject13.bin"/><Relationship Id="rId12" Type="http://schemas.openxmlformats.org/officeDocument/2006/relationships/image" Target="../media/image19.emf"/><Relationship Id="rId17" Type="http://schemas.openxmlformats.org/officeDocument/2006/relationships/oleObject" Target="../embeddings/oleObject18.bin"/><Relationship Id="rId2" Type="http://schemas.openxmlformats.org/officeDocument/2006/relationships/slideLayout" Target="../slideLayouts/slideLayout2.xml"/><Relationship Id="rId16" Type="http://schemas.openxmlformats.org/officeDocument/2006/relationships/image" Target="../media/image21.emf"/><Relationship Id="rId20" Type="http://schemas.openxmlformats.org/officeDocument/2006/relationships/image" Target="../media/image23.emf"/><Relationship Id="rId1" Type="http://schemas.openxmlformats.org/officeDocument/2006/relationships/vmlDrawing" Target="../drawings/vmlDrawing4.vml"/><Relationship Id="rId6" Type="http://schemas.openxmlformats.org/officeDocument/2006/relationships/image" Target="../media/image16.emf"/><Relationship Id="rId11" Type="http://schemas.openxmlformats.org/officeDocument/2006/relationships/oleObject" Target="../embeddings/oleObject15.bin"/><Relationship Id="rId5" Type="http://schemas.openxmlformats.org/officeDocument/2006/relationships/oleObject" Target="../embeddings/oleObject12.bin"/><Relationship Id="rId15" Type="http://schemas.openxmlformats.org/officeDocument/2006/relationships/oleObject" Target="../embeddings/oleObject17.bin"/><Relationship Id="rId10" Type="http://schemas.openxmlformats.org/officeDocument/2006/relationships/image" Target="../media/image18.emf"/><Relationship Id="rId19" Type="http://schemas.openxmlformats.org/officeDocument/2006/relationships/oleObject" Target="../embeddings/oleObject19.bin"/><Relationship Id="rId4" Type="http://schemas.openxmlformats.org/officeDocument/2006/relationships/image" Target="../media/image15.emf"/><Relationship Id="rId9" Type="http://schemas.openxmlformats.org/officeDocument/2006/relationships/oleObject" Target="../embeddings/oleObject14.bin"/><Relationship Id="rId14" Type="http://schemas.openxmlformats.org/officeDocument/2006/relationships/image" Target="../media/image20.emf"/><Relationship Id="rId22" Type="http://schemas.openxmlformats.org/officeDocument/2006/relationships/image" Target="../media/image24.emf"/></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0.png"/><Relationship Id="rId5" Type="http://schemas.openxmlformats.org/officeDocument/2006/relationships/oleObject" Target="../embeddings/oleObject23.bin"/><Relationship Id="rId4" Type="http://schemas.openxmlformats.org/officeDocument/2006/relationships/image" Target="../media/image28.png"/><Relationship Id="rId9" Type="http://schemas.openxmlformats.org/officeDocument/2006/relationships/image" Target="../media/image32.jpeg"/></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eg"/><Relationship Id="rId1" Type="http://schemas.microsoft.com/office/2007/relationships/media" Target="../media/media1.m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g"/><Relationship Id="rId1" Type="http://schemas.microsoft.com/office/2007/relationships/media" Target="../media/media2.m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ov"/><Relationship Id="rId1" Type="http://schemas.microsoft.com/office/2007/relationships/media" Target="../media/media3.mov"/><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emf"/><Relationship Id="rId11" Type="http://schemas.openxmlformats.org/officeDocument/2006/relationships/image" Target="../media/image10.png"/><Relationship Id="rId5" Type="http://schemas.openxmlformats.org/officeDocument/2006/relationships/oleObject" Target="../embeddings/oleObject2.bin"/><Relationship Id="rId10" Type="http://schemas.openxmlformats.org/officeDocument/2006/relationships/image" Target="../media/image8.emf"/><Relationship Id="rId4" Type="http://schemas.openxmlformats.org/officeDocument/2006/relationships/image" Target="../media/image5.emf"/><Relationship Id="rId9"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oleObject" Target="../embeddings/oleObject6.bin"/><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000" dirty="0">
                <a:solidFill>
                  <a:srgbClr val="FF0000"/>
                </a:solidFill>
                <a:latin typeface="Apple Chancery" panose="03020702040506060504" pitchFamily="66" charset="-79"/>
                <a:cs typeface="Apple Chancery" panose="03020702040506060504" pitchFamily="66" charset="-79"/>
              </a:rPr>
              <a:t>Vectors Test Questions</a:t>
            </a:r>
          </a:p>
        </p:txBody>
      </p:sp>
      <p:pic>
        <p:nvPicPr>
          <p:cNvPr id="7" name="Picture 6">
            <a:extLst>
              <a:ext uri="{FF2B5EF4-FFF2-40B4-BE49-F238E27FC236}">
                <a16:creationId xmlns:a16="http://schemas.microsoft.com/office/drawing/2014/main" id="{6DEC1B8E-332C-F546-8E39-60D597943CEB}"/>
              </a:ext>
            </a:extLst>
          </p:cNvPr>
          <p:cNvPicPr>
            <a:picLocks noChangeAspect="1"/>
          </p:cNvPicPr>
          <p:nvPr/>
        </p:nvPicPr>
        <p:blipFill>
          <a:blip r:embed="rId2"/>
          <a:stretch>
            <a:fillRect/>
          </a:stretch>
        </p:blipFill>
        <p:spPr>
          <a:xfrm>
            <a:off x="2398209" y="1173108"/>
            <a:ext cx="6765247" cy="5227692"/>
          </a:xfrm>
          <a:prstGeom prst="rect">
            <a:avLst/>
          </a:prstGeom>
        </p:spPr>
      </p:pic>
      <p:sp>
        <p:nvSpPr>
          <p:cNvPr id="8" name="TextBox 7">
            <a:extLst>
              <a:ext uri="{FF2B5EF4-FFF2-40B4-BE49-F238E27FC236}">
                <a16:creationId xmlns:a16="http://schemas.microsoft.com/office/drawing/2014/main" id="{C01011A9-DAF6-F040-ABFB-5B4BE66F2FF8}"/>
              </a:ext>
            </a:extLst>
          </p:cNvPr>
          <p:cNvSpPr txBox="1"/>
          <p:nvPr/>
        </p:nvSpPr>
        <p:spPr>
          <a:xfrm>
            <a:off x="257175" y="2537600"/>
            <a:ext cx="2141034" cy="2062103"/>
          </a:xfrm>
          <a:prstGeom prst="rect">
            <a:avLst/>
          </a:prstGeom>
          <a:noFill/>
        </p:spPr>
        <p:txBody>
          <a:bodyPr wrap="square" rtlCol="0">
            <a:spAutoFit/>
          </a:bodyPr>
          <a:lstStyle/>
          <a:p>
            <a:r>
              <a:rPr lang="en-US" sz="2800" dirty="0">
                <a:solidFill>
                  <a:srgbClr val="FF0000"/>
                </a:solidFill>
                <a:latin typeface="Apple Chancery" panose="03020702040506060504" pitchFamily="66" charset="-79"/>
                <a:cs typeface="Apple Chancery" panose="03020702040506060504" pitchFamily="66" charset="-79"/>
              </a:rPr>
              <a:t>You’ll find </a:t>
            </a:r>
            <a:r>
              <a:rPr lang="en-US" sz="2000" dirty="0">
                <a:latin typeface="+mj-lt"/>
              </a:rPr>
              <a:t>this and other useful “stuff” in the “Problems” folder on the class Website!</a:t>
            </a:r>
          </a:p>
        </p:txBody>
      </p:sp>
    </p:spTree>
    <p:extLst>
      <p:ext uri="{BB962C8B-B14F-4D97-AF65-F5344CB8AC3E}">
        <p14:creationId xmlns:p14="http://schemas.microsoft.com/office/powerpoint/2010/main" val="1262393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FF0000"/>
                </a:solidFill>
                <a:latin typeface="Apple Chancery" panose="03020702040506060504" pitchFamily="66" charset="-79"/>
                <a:cs typeface="Apple Chancery" panose="03020702040506060504" pitchFamily="66" charset="-79"/>
              </a:rPr>
              <a:t>How to tackle a projectile problem</a:t>
            </a:r>
          </a:p>
        </p:txBody>
      </p:sp>
      <p:sp>
        <p:nvSpPr>
          <p:cNvPr id="4" name="Content Placeholder 2"/>
          <p:cNvSpPr>
            <a:spLocks noGrp="1"/>
          </p:cNvSpPr>
          <p:nvPr>
            <p:ph idx="1"/>
          </p:nvPr>
        </p:nvSpPr>
        <p:spPr/>
        <p:txBody>
          <a:bodyPr>
            <a:noAutofit/>
          </a:bodyPr>
          <a:lstStyle/>
          <a:p>
            <a:pPr>
              <a:lnSpc>
                <a:spcPct val="130000"/>
              </a:lnSpc>
            </a:pPr>
            <a:r>
              <a:rPr lang="en-US" sz="2000" dirty="0">
                <a:latin typeface="+mj-lt"/>
              </a:rPr>
              <a:t>Step 1:  Panic and scream: “I CAN’T DO THIS, AHHHH!” (30 seconds. MAX.)</a:t>
            </a:r>
          </a:p>
          <a:p>
            <a:pPr>
              <a:lnSpc>
                <a:spcPct val="130000"/>
              </a:lnSpc>
            </a:pPr>
            <a:r>
              <a:rPr lang="en-US" sz="2000" dirty="0">
                <a:latin typeface="+mj-lt"/>
              </a:rPr>
              <a:t>Step 2:  Take a deep breath.  Possibly two.</a:t>
            </a:r>
          </a:p>
          <a:p>
            <a:pPr>
              <a:lnSpc>
                <a:spcPct val="130000"/>
              </a:lnSpc>
            </a:pPr>
            <a:r>
              <a:rPr lang="en-US" sz="2000" dirty="0">
                <a:latin typeface="+mj-lt"/>
              </a:rPr>
              <a:t>Step 3:  Draw a picture of the whole situation and LABEL things </a:t>
            </a:r>
            <a:r>
              <a:rPr lang="mr-IN" sz="2000" dirty="0">
                <a:latin typeface="+mj-lt"/>
              </a:rPr>
              <a:t>–</a:t>
            </a:r>
            <a:r>
              <a:rPr lang="en-US" sz="2000" dirty="0">
                <a:latin typeface="+mj-lt"/>
              </a:rPr>
              <a:t> all known variables, and question marks for unknown ones.</a:t>
            </a:r>
          </a:p>
          <a:p>
            <a:pPr>
              <a:lnSpc>
                <a:spcPct val="130000"/>
              </a:lnSpc>
            </a:pPr>
            <a:r>
              <a:rPr lang="en-US" sz="2000" dirty="0">
                <a:latin typeface="+mj-lt"/>
              </a:rPr>
              <a:t>Step 4:  Convert any units necessary (e.g. km/h </a:t>
            </a:r>
            <a:r>
              <a:rPr lang="en-US" sz="2000" dirty="0">
                <a:latin typeface="+mj-lt"/>
                <a:sym typeface="Wingdings"/>
              </a:rPr>
              <a:t> m/s)</a:t>
            </a:r>
            <a:endParaRPr lang="en-US" sz="2000" dirty="0">
              <a:latin typeface="+mj-lt"/>
            </a:endParaRPr>
          </a:p>
          <a:p>
            <a:pPr>
              <a:lnSpc>
                <a:spcPct val="130000"/>
              </a:lnSpc>
            </a:pPr>
            <a:r>
              <a:rPr lang="en-US" sz="2000" dirty="0">
                <a:latin typeface="+mj-lt"/>
              </a:rPr>
              <a:t>Step 5: Write out all horizontal and vertical components SEPARATELY and clearly.</a:t>
            </a:r>
          </a:p>
          <a:p>
            <a:pPr>
              <a:lnSpc>
                <a:spcPct val="130000"/>
              </a:lnSpc>
            </a:pPr>
            <a:r>
              <a:rPr lang="en-US" sz="2000" dirty="0">
                <a:latin typeface="+mj-lt"/>
              </a:rPr>
              <a:t>Step 6:  Add up horizontal and vertical components, solve for whatever you need.</a:t>
            </a:r>
          </a:p>
        </p:txBody>
      </p:sp>
    </p:spTree>
    <p:extLst>
      <p:ext uri="{BB962C8B-B14F-4D97-AF65-F5344CB8AC3E}">
        <p14:creationId xmlns:p14="http://schemas.microsoft.com/office/powerpoint/2010/main" val="1742854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0000"/>
                </a:solidFill>
                <a:latin typeface="Apple Chancery" panose="03020702040506060504" pitchFamily="66" charset="-79"/>
                <a:cs typeface="Apple Chancery" panose="03020702040506060504" pitchFamily="66" charset="-79"/>
              </a:rPr>
              <a:t>Cannonball problem set up</a:t>
            </a:r>
          </a:p>
        </p:txBody>
      </p:sp>
      <p:sp>
        <p:nvSpPr>
          <p:cNvPr id="3" name="Content Placeholder 2"/>
          <p:cNvSpPr>
            <a:spLocks noGrp="1"/>
          </p:cNvSpPr>
          <p:nvPr>
            <p:ph idx="1"/>
          </p:nvPr>
        </p:nvSpPr>
        <p:spPr/>
        <p:txBody>
          <a:bodyPr>
            <a:normAutofit/>
          </a:bodyPr>
          <a:lstStyle/>
          <a:p>
            <a:r>
              <a:rPr lang="en-US" altLang="en-US" sz="2800" b="1" u="sng" dirty="0">
                <a:solidFill>
                  <a:srgbClr val="FF0000"/>
                </a:solidFill>
                <a:latin typeface="Apple Chancery" panose="03020702040506060504" pitchFamily="66" charset="-79"/>
                <a:cs typeface="Apple Chancery" panose="03020702040506060504" pitchFamily="66" charset="-79"/>
              </a:rPr>
              <a:t>So</a:t>
            </a:r>
            <a:r>
              <a:rPr lang="en-US" altLang="en-US" sz="2000" dirty="0">
                <a:latin typeface="+mj-lt"/>
              </a:rPr>
              <a:t> </a:t>
            </a:r>
            <a:r>
              <a:rPr lang="en-US" altLang="en-US" sz="2400" dirty="0">
                <a:latin typeface="+mj-lt"/>
              </a:rPr>
              <a:t>if you were asked to present all the information you could for this problem, you would start with a well labeled sketch and proceed</a:t>
            </a:r>
            <a:r>
              <a:rPr lang="mr-IN" altLang="en-US" sz="2400" dirty="0">
                <a:latin typeface="+mj-lt"/>
              </a:rPr>
              <a:t>…</a:t>
            </a:r>
            <a:endParaRPr lang="en-US" sz="2000" dirty="0">
              <a:latin typeface="+mj-lt"/>
            </a:endParaRPr>
          </a:p>
        </p:txBody>
      </p:sp>
      <p:grpSp>
        <p:nvGrpSpPr>
          <p:cNvPr id="4" name="Group 28"/>
          <p:cNvGrpSpPr>
            <a:grpSpLocks/>
          </p:cNvGrpSpPr>
          <p:nvPr/>
        </p:nvGrpSpPr>
        <p:grpSpPr bwMode="auto">
          <a:xfrm>
            <a:off x="1332050" y="2893219"/>
            <a:ext cx="6897550" cy="2321719"/>
            <a:chOff x="-52733" y="3467100"/>
            <a:chExt cx="9196733" cy="3095626"/>
          </a:xfrm>
        </p:grpSpPr>
        <p:sp>
          <p:nvSpPr>
            <p:cNvPr id="5" name="Oval 4"/>
            <p:cNvSpPr>
              <a:spLocks noChangeArrowheads="1"/>
            </p:cNvSpPr>
            <p:nvPr/>
          </p:nvSpPr>
          <p:spPr bwMode="auto">
            <a:xfrm>
              <a:off x="838200" y="4648200"/>
              <a:ext cx="228600" cy="2286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6" name="Line 3"/>
            <p:cNvSpPr>
              <a:spLocks noChangeShapeType="1"/>
            </p:cNvSpPr>
            <p:nvPr/>
          </p:nvSpPr>
          <p:spPr bwMode="auto">
            <a:xfrm>
              <a:off x="609600" y="4876800"/>
              <a:ext cx="617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7" name="Rectangle 6"/>
            <p:cNvSpPr>
              <a:spLocks noChangeArrowheads="1"/>
            </p:cNvSpPr>
            <p:nvPr/>
          </p:nvSpPr>
          <p:spPr bwMode="auto">
            <a:xfrm rot="-1485275">
              <a:off x="685800" y="4572000"/>
              <a:ext cx="609600" cy="762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8" name="Freeform 7"/>
            <p:cNvSpPr>
              <a:spLocks/>
            </p:cNvSpPr>
            <p:nvPr/>
          </p:nvSpPr>
          <p:spPr bwMode="auto">
            <a:xfrm>
              <a:off x="685800" y="4724400"/>
              <a:ext cx="177800" cy="152400"/>
            </a:xfrm>
            <a:custGeom>
              <a:avLst/>
              <a:gdLst>
                <a:gd name="T0" fmla="*/ 241935000 w 112"/>
                <a:gd name="T1" fmla="*/ 0 h 96"/>
                <a:gd name="T2" fmla="*/ 241935000 w 112"/>
                <a:gd name="T3" fmla="*/ 120967500 h 96"/>
                <a:gd name="T4" fmla="*/ 0 w 112"/>
                <a:gd name="T5" fmla="*/ 241935000 h 96"/>
                <a:gd name="T6" fmla="*/ 0 60000 65536"/>
                <a:gd name="T7" fmla="*/ 0 60000 65536"/>
                <a:gd name="T8" fmla="*/ 0 60000 65536"/>
                <a:gd name="T9" fmla="*/ 0 w 112"/>
                <a:gd name="T10" fmla="*/ 0 h 96"/>
                <a:gd name="T11" fmla="*/ 112 w 112"/>
                <a:gd name="T12" fmla="*/ 96 h 96"/>
              </a:gdLst>
              <a:ahLst/>
              <a:cxnLst>
                <a:cxn ang="T6">
                  <a:pos x="T0" y="T1"/>
                </a:cxn>
                <a:cxn ang="T7">
                  <a:pos x="T2" y="T3"/>
                </a:cxn>
                <a:cxn ang="T8">
                  <a:pos x="T4" y="T5"/>
                </a:cxn>
              </a:cxnLst>
              <a:rect l="T9" t="T10" r="T11" b="T12"/>
              <a:pathLst>
                <a:path w="112" h="96">
                  <a:moveTo>
                    <a:pt x="96" y="0"/>
                  </a:moveTo>
                  <a:cubicBezTo>
                    <a:pt x="104" y="16"/>
                    <a:pt x="112" y="32"/>
                    <a:pt x="96" y="48"/>
                  </a:cubicBezTo>
                  <a:cubicBezTo>
                    <a:pt x="80" y="64"/>
                    <a:pt x="40" y="80"/>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 name="Oval 8"/>
            <p:cNvSpPr>
              <a:spLocks noChangeArrowheads="1"/>
            </p:cNvSpPr>
            <p:nvPr/>
          </p:nvSpPr>
          <p:spPr bwMode="auto">
            <a:xfrm>
              <a:off x="1295400" y="4419600"/>
              <a:ext cx="76200" cy="762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10" name="Line 7"/>
            <p:cNvSpPr>
              <a:spLocks noChangeShapeType="1"/>
            </p:cNvSpPr>
            <p:nvPr/>
          </p:nvSpPr>
          <p:spPr bwMode="auto">
            <a:xfrm>
              <a:off x="7467600" y="5791200"/>
              <a:ext cx="1676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1" name="Line 8"/>
            <p:cNvSpPr>
              <a:spLocks noChangeShapeType="1"/>
            </p:cNvSpPr>
            <p:nvPr/>
          </p:nvSpPr>
          <p:spPr bwMode="auto">
            <a:xfrm>
              <a:off x="7010400" y="50292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2" name="Freeform 11"/>
            <p:cNvSpPr>
              <a:spLocks/>
            </p:cNvSpPr>
            <p:nvPr/>
          </p:nvSpPr>
          <p:spPr bwMode="auto">
            <a:xfrm>
              <a:off x="6781800" y="4876800"/>
              <a:ext cx="228600" cy="152400"/>
            </a:xfrm>
            <a:custGeom>
              <a:avLst/>
              <a:gdLst>
                <a:gd name="T0" fmla="*/ 0 w 144"/>
                <a:gd name="T1" fmla="*/ 0 h 96"/>
                <a:gd name="T2" fmla="*/ 241935000 w 144"/>
                <a:gd name="T3" fmla="*/ 120967500 h 96"/>
                <a:gd name="T4" fmla="*/ 362902500 w 144"/>
                <a:gd name="T5" fmla="*/ 241935000 h 96"/>
                <a:gd name="T6" fmla="*/ 0 60000 65536"/>
                <a:gd name="T7" fmla="*/ 0 60000 65536"/>
                <a:gd name="T8" fmla="*/ 0 60000 65536"/>
                <a:gd name="T9" fmla="*/ 0 w 144"/>
                <a:gd name="T10" fmla="*/ 0 h 96"/>
                <a:gd name="T11" fmla="*/ 144 w 144"/>
                <a:gd name="T12" fmla="*/ 96 h 96"/>
              </a:gdLst>
              <a:ahLst/>
              <a:cxnLst>
                <a:cxn ang="T6">
                  <a:pos x="T0" y="T1"/>
                </a:cxn>
                <a:cxn ang="T7">
                  <a:pos x="T2" y="T3"/>
                </a:cxn>
                <a:cxn ang="T8">
                  <a:pos x="T4" y="T5"/>
                </a:cxn>
              </a:cxnLst>
              <a:rect l="T9" t="T10" r="T11" b="T12"/>
              <a:pathLst>
                <a:path w="144" h="96">
                  <a:moveTo>
                    <a:pt x="0" y="0"/>
                  </a:moveTo>
                  <a:cubicBezTo>
                    <a:pt x="36" y="16"/>
                    <a:pt x="72" y="32"/>
                    <a:pt x="96" y="48"/>
                  </a:cubicBezTo>
                  <a:cubicBezTo>
                    <a:pt x="120" y="64"/>
                    <a:pt x="132" y="80"/>
                    <a:pt x="144"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3" name="Freeform 12"/>
            <p:cNvSpPr>
              <a:spLocks/>
            </p:cNvSpPr>
            <p:nvPr/>
          </p:nvSpPr>
          <p:spPr bwMode="auto">
            <a:xfrm>
              <a:off x="7239000" y="5638800"/>
              <a:ext cx="228600" cy="152400"/>
            </a:xfrm>
            <a:custGeom>
              <a:avLst/>
              <a:gdLst>
                <a:gd name="T0" fmla="*/ 0 w 144"/>
                <a:gd name="T1" fmla="*/ 0 h 96"/>
                <a:gd name="T2" fmla="*/ 120967500 w 144"/>
                <a:gd name="T3" fmla="*/ 120967500 h 96"/>
                <a:gd name="T4" fmla="*/ 362902500 w 144"/>
                <a:gd name="T5" fmla="*/ 241935000 h 96"/>
                <a:gd name="T6" fmla="*/ 0 60000 65536"/>
                <a:gd name="T7" fmla="*/ 0 60000 65536"/>
                <a:gd name="T8" fmla="*/ 0 60000 65536"/>
                <a:gd name="T9" fmla="*/ 0 w 144"/>
                <a:gd name="T10" fmla="*/ 0 h 96"/>
                <a:gd name="T11" fmla="*/ 144 w 144"/>
                <a:gd name="T12" fmla="*/ 96 h 96"/>
              </a:gdLst>
              <a:ahLst/>
              <a:cxnLst>
                <a:cxn ang="T6">
                  <a:pos x="T0" y="T1"/>
                </a:cxn>
                <a:cxn ang="T7">
                  <a:pos x="T2" y="T3"/>
                </a:cxn>
                <a:cxn ang="T8">
                  <a:pos x="T4" y="T5"/>
                </a:cxn>
              </a:cxnLst>
              <a:rect l="T9" t="T10" r="T11" b="T12"/>
              <a:pathLst>
                <a:path w="144" h="96">
                  <a:moveTo>
                    <a:pt x="0" y="0"/>
                  </a:moveTo>
                  <a:cubicBezTo>
                    <a:pt x="12" y="16"/>
                    <a:pt x="24" y="32"/>
                    <a:pt x="48" y="48"/>
                  </a:cubicBezTo>
                  <a:cubicBezTo>
                    <a:pt x="72" y="64"/>
                    <a:pt x="128" y="88"/>
                    <a:pt x="144"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4" name="Freeform 13"/>
            <p:cNvSpPr>
              <a:spLocks/>
            </p:cNvSpPr>
            <p:nvPr/>
          </p:nvSpPr>
          <p:spPr bwMode="auto">
            <a:xfrm>
              <a:off x="1447800" y="3467100"/>
              <a:ext cx="7188200" cy="2324100"/>
            </a:xfrm>
            <a:custGeom>
              <a:avLst/>
              <a:gdLst>
                <a:gd name="T0" fmla="*/ 0 w 4528"/>
                <a:gd name="T1" fmla="*/ 1512093750 h 1464"/>
                <a:gd name="T2" fmla="*/ 1572577500 w 4528"/>
                <a:gd name="T3" fmla="*/ 786288750 h 1464"/>
                <a:gd name="T4" fmla="*/ 2147483647 w 4528"/>
                <a:gd name="T5" fmla="*/ 302418750 h 1464"/>
                <a:gd name="T6" fmla="*/ 2147483647 w 4528"/>
                <a:gd name="T7" fmla="*/ 60483750 h 1464"/>
                <a:gd name="T8" fmla="*/ 2147483647 w 4528"/>
                <a:gd name="T9" fmla="*/ 60483750 h 1464"/>
                <a:gd name="T10" fmla="*/ 2147483647 w 4528"/>
                <a:gd name="T11" fmla="*/ 423386250 h 1464"/>
                <a:gd name="T12" fmla="*/ 2147483647 w 4528"/>
                <a:gd name="T13" fmla="*/ 1028223750 h 1464"/>
                <a:gd name="T14" fmla="*/ 2147483647 w 4528"/>
                <a:gd name="T15" fmla="*/ 1874996250 h 1464"/>
                <a:gd name="T16" fmla="*/ 2147483647 w 4528"/>
                <a:gd name="T17" fmla="*/ 2147483647 h 1464"/>
                <a:gd name="T18" fmla="*/ 2147483647 w 4528"/>
                <a:gd name="T19" fmla="*/ 2147483647 h 14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28"/>
                <a:gd name="T31" fmla="*/ 0 h 1464"/>
                <a:gd name="T32" fmla="*/ 4528 w 4528"/>
                <a:gd name="T33" fmla="*/ 1464 h 14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28" h="1464">
                  <a:moveTo>
                    <a:pt x="0" y="600"/>
                  </a:moveTo>
                  <a:cubicBezTo>
                    <a:pt x="212" y="496"/>
                    <a:pt x="424" y="392"/>
                    <a:pt x="624" y="312"/>
                  </a:cubicBezTo>
                  <a:cubicBezTo>
                    <a:pt x="824" y="232"/>
                    <a:pt x="1000" y="168"/>
                    <a:pt x="1200" y="120"/>
                  </a:cubicBezTo>
                  <a:cubicBezTo>
                    <a:pt x="1400" y="72"/>
                    <a:pt x="1640" y="40"/>
                    <a:pt x="1824" y="24"/>
                  </a:cubicBezTo>
                  <a:cubicBezTo>
                    <a:pt x="2008" y="8"/>
                    <a:pt x="2128" y="0"/>
                    <a:pt x="2304" y="24"/>
                  </a:cubicBezTo>
                  <a:cubicBezTo>
                    <a:pt x="2480" y="48"/>
                    <a:pt x="2704" y="104"/>
                    <a:pt x="2880" y="168"/>
                  </a:cubicBezTo>
                  <a:cubicBezTo>
                    <a:pt x="3056" y="232"/>
                    <a:pt x="3200" y="312"/>
                    <a:pt x="3360" y="408"/>
                  </a:cubicBezTo>
                  <a:cubicBezTo>
                    <a:pt x="3520" y="504"/>
                    <a:pt x="3664" y="592"/>
                    <a:pt x="3840" y="744"/>
                  </a:cubicBezTo>
                  <a:cubicBezTo>
                    <a:pt x="4016" y="896"/>
                    <a:pt x="4304" y="1200"/>
                    <a:pt x="4416" y="1320"/>
                  </a:cubicBezTo>
                  <a:cubicBezTo>
                    <a:pt x="4528" y="1440"/>
                    <a:pt x="4520" y="1452"/>
                    <a:pt x="4512" y="146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5" name="Line 12"/>
            <p:cNvSpPr>
              <a:spLocks noChangeShapeType="1"/>
            </p:cNvSpPr>
            <p:nvPr/>
          </p:nvSpPr>
          <p:spPr bwMode="auto">
            <a:xfrm>
              <a:off x="1524000" y="4419600"/>
              <a:ext cx="914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6" name="Freeform 15"/>
            <p:cNvSpPr>
              <a:spLocks/>
            </p:cNvSpPr>
            <p:nvPr/>
          </p:nvSpPr>
          <p:spPr bwMode="auto">
            <a:xfrm>
              <a:off x="1905000" y="4191000"/>
              <a:ext cx="88900" cy="228600"/>
            </a:xfrm>
            <a:custGeom>
              <a:avLst/>
              <a:gdLst>
                <a:gd name="T0" fmla="*/ 0 w 56"/>
                <a:gd name="T1" fmla="*/ 0 h 144"/>
                <a:gd name="T2" fmla="*/ 120967500 w 56"/>
                <a:gd name="T3" fmla="*/ 241935000 h 144"/>
                <a:gd name="T4" fmla="*/ 120967500 w 56"/>
                <a:gd name="T5" fmla="*/ 362902500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0" y="0"/>
                  </a:moveTo>
                  <a:cubicBezTo>
                    <a:pt x="20" y="36"/>
                    <a:pt x="40" y="72"/>
                    <a:pt x="48" y="96"/>
                  </a:cubicBezTo>
                  <a:cubicBezTo>
                    <a:pt x="56" y="120"/>
                    <a:pt x="48" y="136"/>
                    <a:pt x="48" y="1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graphicFrame>
          <p:nvGraphicFramePr>
            <p:cNvPr id="17" name="Object 2"/>
            <p:cNvGraphicFramePr>
              <a:graphicFrameLocks noChangeAspect="1"/>
            </p:cNvGraphicFramePr>
            <p:nvPr>
              <p:extLst>
                <p:ext uri="{D42A27DB-BD31-4B8C-83A1-F6EECF244321}">
                  <p14:modId xmlns:p14="http://schemas.microsoft.com/office/powerpoint/2010/main" val="2038942594"/>
                </p:ext>
              </p:extLst>
            </p:nvPr>
          </p:nvGraphicFramePr>
          <p:xfrm>
            <a:off x="709572" y="3722181"/>
            <a:ext cx="1500228" cy="368807"/>
          </p:xfrm>
          <a:graphic>
            <a:graphicData uri="http://schemas.openxmlformats.org/presentationml/2006/ole">
              <mc:AlternateContent xmlns:mc="http://schemas.openxmlformats.org/markup-compatibility/2006">
                <mc:Choice xmlns:v="urn:schemas-microsoft-com:vml" Requires="v">
                  <p:oleObj spid="_x0000_s3125" name="Equation" r:id="rId3" imgW="825500" imgH="203200" progId="Equation.DSMT4">
                    <p:embed/>
                  </p:oleObj>
                </mc:Choice>
                <mc:Fallback>
                  <p:oleObj name="Equation" r:id="rId3" imgW="825500" imgH="203200" progId="Equation.DSMT4">
                    <p:embed/>
                    <p:pic>
                      <p:nvPicPr>
                        <p:cNvPr id="17"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572" y="3722181"/>
                          <a:ext cx="1500228" cy="368807"/>
                        </a:xfrm>
                        <a:prstGeom prst="rect">
                          <a:avLst/>
                        </a:prstGeom>
                        <a:noFill/>
                        <a:ln>
                          <a:noFill/>
                        </a:ln>
                        <a:effectLst/>
                      </p:spPr>
                    </p:pic>
                  </p:oleObj>
                </mc:Fallback>
              </mc:AlternateContent>
            </a:graphicData>
          </a:graphic>
        </p:graphicFrame>
        <p:sp>
          <p:nvSpPr>
            <p:cNvPr id="18" name="Line 15"/>
            <p:cNvSpPr>
              <a:spLocks noChangeShapeType="1"/>
            </p:cNvSpPr>
            <p:nvPr/>
          </p:nvSpPr>
          <p:spPr bwMode="auto">
            <a:xfrm flipV="1">
              <a:off x="1447800" y="3962400"/>
              <a:ext cx="914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19" name="Line 16"/>
            <p:cNvSpPr>
              <a:spLocks noChangeShapeType="1"/>
            </p:cNvSpPr>
            <p:nvPr/>
          </p:nvSpPr>
          <p:spPr bwMode="auto">
            <a:xfrm flipV="1">
              <a:off x="1524000" y="4419600"/>
              <a:ext cx="8382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20" name="Line 17"/>
            <p:cNvSpPr>
              <a:spLocks noChangeShapeType="1"/>
            </p:cNvSpPr>
            <p:nvPr/>
          </p:nvSpPr>
          <p:spPr bwMode="auto">
            <a:xfrm flipV="1">
              <a:off x="2362200" y="4038600"/>
              <a:ext cx="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350"/>
            </a:p>
          </p:txBody>
        </p:sp>
        <p:graphicFrame>
          <p:nvGraphicFramePr>
            <p:cNvPr id="22" name="Object 4"/>
            <p:cNvGraphicFramePr>
              <a:graphicFrameLocks noChangeAspect="1"/>
            </p:cNvGraphicFramePr>
            <p:nvPr>
              <p:extLst>
                <p:ext uri="{D42A27DB-BD31-4B8C-83A1-F6EECF244321}">
                  <p14:modId xmlns:p14="http://schemas.microsoft.com/office/powerpoint/2010/main" val="1927198007"/>
                </p:ext>
              </p:extLst>
            </p:nvPr>
          </p:nvGraphicFramePr>
          <p:xfrm>
            <a:off x="2463800" y="4021139"/>
            <a:ext cx="1732461" cy="471627"/>
          </p:xfrm>
          <a:graphic>
            <a:graphicData uri="http://schemas.openxmlformats.org/presentationml/2006/ole">
              <mc:AlternateContent xmlns:mc="http://schemas.openxmlformats.org/markup-compatibility/2006">
                <mc:Choice xmlns:v="urn:schemas-microsoft-com:vml" Requires="v">
                  <p:oleObj spid="_x0000_s3126" name="Equation" r:id="rId5" imgW="838200" imgH="228600" progId="Equation.DSMT4">
                    <p:embed/>
                  </p:oleObj>
                </mc:Choice>
                <mc:Fallback>
                  <p:oleObj name="Equation" r:id="rId5" imgW="838200" imgH="228600" progId="Equation.DSMT4">
                    <p:embed/>
                    <p:pic>
                      <p:nvPicPr>
                        <p:cNvPr id="22"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3800" y="4021139"/>
                          <a:ext cx="1732461" cy="471627"/>
                        </a:xfrm>
                        <a:prstGeom prst="rect">
                          <a:avLst/>
                        </a:prstGeom>
                        <a:noFill/>
                        <a:ln>
                          <a:noFill/>
                        </a:ln>
                        <a:effectLst/>
                      </p:spPr>
                    </p:pic>
                  </p:oleObj>
                </mc:Fallback>
              </mc:AlternateContent>
            </a:graphicData>
          </a:graphic>
        </p:graphicFrame>
        <p:graphicFrame>
          <p:nvGraphicFramePr>
            <p:cNvPr id="24" name="Object 6"/>
            <p:cNvGraphicFramePr>
              <a:graphicFrameLocks noChangeAspect="1"/>
            </p:cNvGraphicFramePr>
            <p:nvPr>
              <p:extLst>
                <p:ext uri="{D42A27DB-BD31-4B8C-83A1-F6EECF244321}">
                  <p14:modId xmlns:p14="http://schemas.microsoft.com/office/powerpoint/2010/main" val="1250239984"/>
                </p:ext>
              </p:extLst>
            </p:nvPr>
          </p:nvGraphicFramePr>
          <p:xfrm>
            <a:off x="-52733" y="4841873"/>
            <a:ext cx="638521" cy="330201"/>
          </p:xfrm>
          <a:graphic>
            <a:graphicData uri="http://schemas.openxmlformats.org/presentationml/2006/ole">
              <mc:AlternateContent xmlns:mc="http://schemas.openxmlformats.org/markup-compatibility/2006">
                <mc:Choice xmlns:v="urn:schemas-microsoft-com:vml" Requires="v">
                  <p:oleObj spid="_x0000_s3127" name="Equation" r:id="rId7" imgW="368300" imgH="190500" progId="Equation.DSMT4">
                    <p:embed/>
                  </p:oleObj>
                </mc:Choice>
                <mc:Fallback>
                  <p:oleObj name="Equation" r:id="rId7" imgW="368300" imgH="190500" progId="Equation.DSMT4">
                    <p:embed/>
                    <p:pic>
                      <p:nvPicPr>
                        <p:cNvPr id="24"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733" y="4841873"/>
                          <a:ext cx="638521" cy="330201"/>
                        </a:xfrm>
                        <a:prstGeom prst="rect">
                          <a:avLst/>
                        </a:prstGeom>
                        <a:noFill/>
                        <a:ln>
                          <a:noFill/>
                        </a:ln>
                        <a:effectLst/>
                      </p:spPr>
                    </p:pic>
                  </p:oleObj>
                </mc:Fallback>
              </mc:AlternateContent>
            </a:graphicData>
          </a:graphic>
        </p:graphicFrame>
        <p:graphicFrame>
          <p:nvGraphicFramePr>
            <p:cNvPr id="26" name="Object 8"/>
            <p:cNvGraphicFramePr>
              <a:graphicFrameLocks noChangeAspect="1"/>
            </p:cNvGraphicFramePr>
            <p:nvPr>
              <p:extLst>
                <p:ext uri="{D42A27DB-BD31-4B8C-83A1-F6EECF244321}">
                  <p14:modId xmlns:p14="http://schemas.microsoft.com/office/powerpoint/2010/main" val="4267490496"/>
                </p:ext>
              </p:extLst>
            </p:nvPr>
          </p:nvGraphicFramePr>
          <p:xfrm>
            <a:off x="7758111" y="6179755"/>
            <a:ext cx="982308" cy="382971"/>
          </p:xfrm>
          <a:graphic>
            <a:graphicData uri="http://schemas.openxmlformats.org/presentationml/2006/ole">
              <mc:AlternateContent xmlns:mc="http://schemas.openxmlformats.org/markup-compatibility/2006">
                <mc:Choice xmlns:v="urn:schemas-microsoft-com:vml" Requires="v">
                  <p:oleObj spid="_x0000_s3128" name="Equation" r:id="rId9" imgW="520700" imgH="203200" progId="Equation.DSMT4">
                    <p:embed/>
                  </p:oleObj>
                </mc:Choice>
                <mc:Fallback>
                  <p:oleObj name="Equation" r:id="rId9" imgW="520700" imgH="203200" progId="Equation.DSMT4">
                    <p:embed/>
                    <p:pic>
                      <p:nvPicPr>
                        <p:cNvPr id="26"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58111" y="6179755"/>
                          <a:ext cx="982308" cy="382971"/>
                        </a:xfrm>
                        <a:prstGeom prst="rect">
                          <a:avLst/>
                        </a:prstGeom>
                        <a:noFill/>
                        <a:ln>
                          <a:noFill/>
                        </a:ln>
                        <a:effectLst/>
                      </p:spPr>
                    </p:pic>
                  </p:oleObj>
                </mc:Fallback>
              </mc:AlternateContent>
            </a:graphicData>
          </a:graphic>
        </p:graphicFrame>
      </p:grpSp>
      <mc:AlternateContent xmlns:mc="http://schemas.openxmlformats.org/markup-compatibility/2006" xmlns:a14="http://schemas.microsoft.com/office/drawing/2010/main">
        <mc:Choice Requires="a14">
          <p:sp>
            <p:nvSpPr>
              <p:cNvPr id="29" name="TextBox 28"/>
              <p:cNvSpPr txBox="1"/>
              <p:nvPr/>
            </p:nvSpPr>
            <p:spPr>
              <a:xfrm>
                <a:off x="2600325" y="3643380"/>
                <a:ext cx="1489472" cy="25699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ea typeface="Times New Roman" charset="0"/>
                              <a:cs typeface="Times New Roman" charset="0"/>
                            </a:rPr>
                          </m:ctrlPr>
                        </m:sSubPr>
                        <m:e>
                          <m:r>
                            <m:rPr>
                              <m:sty m:val="p"/>
                            </m:rPr>
                            <a:rPr lang="en-US" sz="1600">
                              <a:latin typeface="Cambria Math" charset="0"/>
                              <a:ea typeface="Times New Roman" charset="0"/>
                              <a:cs typeface="Times New Roman" charset="0"/>
                            </a:rPr>
                            <m:t>v</m:t>
                          </m:r>
                        </m:e>
                        <m:sub>
                          <m:r>
                            <m:rPr>
                              <m:sty m:val="p"/>
                            </m:rPr>
                            <a:rPr lang="en-US" sz="1600">
                              <a:latin typeface="Cambria Math" charset="0"/>
                              <a:ea typeface="Times New Roman" charset="0"/>
                              <a:cs typeface="Times New Roman" charset="0"/>
                            </a:rPr>
                            <m:t>o</m:t>
                          </m:r>
                          <m:r>
                            <a:rPr lang="en-US" sz="1600">
                              <a:latin typeface="Cambria Math" charset="0"/>
                              <a:ea typeface="Times New Roman" charset="0"/>
                              <a:cs typeface="Times New Roman" charset="0"/>
                            </a:rPr>
                            <m:t>,</m:t>
                          </m:r>
                          <m:r>
                            <m:rPr>
                              <m:sty m:val="p"/>
                            </m:rPr>
                            <a:rPr lang="en-US" sz="1600">
                              <a:latin typeface="Cambria Math" charset="0"/>
                              <a:ea typeface="Times New Roman" charset="0"/>
                              <a:cs typeface="Times New Roman" charset="0"/>
                            </a:rPr>
                            <m:t>x</m:t>
                          </m:r>
                        </m:sub>
                      </m:sSub>
                      <m:r>
                        <a:rPr lang="en-US" sz="1600">
                          <a:latin typeface="Cambria Math" charset="0"/>
                          <a:ea typeface="Times New Roman" charset="0"/>
                          <a:cs typeface="Times New Roman" charset="0"/>
                        </a:rPr>
                        <m:t>=86.6 </m:t>
                      </m:r>
                      <m:r>
                        <m:rPr>
                          <m:sty m:val="p"/>
                        </m:rPr>
                        <a:rPr lang="en-US" sz="1600">
                          <a:latin typeface="Cambria Math" charset="0"/>
                          <a:ea typeface="Times New Roman" charset="0"/>
                          <a:cs typeface="Times New Roman" charset="0"/>
                        </a:rPr>
                        <m:t>m</m:t>
                      </m:r>
                      <m:r>
                        <a:rPr lang="en-US" sz="1600">
                          <a:latin typeface="Cambria Math" charset="0"/>
                          <a:ea typeface="Times New Roman" charset="0"/>
                          <a:cs typeface="Times New Roman" charset="0"/>
                        </a:rPr>
                        <m:t>/</m:t>
                      </m:r>
                      <m:r>
                        <m:rPr>
                          <m:sty m:val="p"/>
                        </m:rPr>
                        <a:rPr lang="en-US" sz="1600">
                          <a:latin typeface="Cambria Math" charset="0"/>
                          <a:ea typeface="Times New Roman" charset="0"/>
                          <a:cs typeface="Times New Roman" charset="0"/>
                        </a:rPr>
                        <m:t>s</m:t>
                      </m:r>
                    </m:oMath>
                  </m:oMathPara>
                </a14:m>
                <a:endParaRPr lang="en-US" sz="1600" dirty="0">
                  <a:latin typeface="Times New Roman" charset="0"/>
                  <a:ea typeface="Times New Roman" charset="0"/>
                  <a:cs typeface="Times New Roman"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2600325" y="3643380"/>
                <a:ext cx="1489472" cy="256993"/>
              </a:xfrm>
              <a:prstGeom prst="rect">
                <a:avLst/>
              </a:prstGeom>
              <a:blipFill>
                <a:blip r:embed="rId11"/>
                <a:stretch>
                  <a:fillRect t="-4762" b="-28571"/>
                </a:stretch>
              </a:blipFill>
            </p:spPr>
            <p:txBody>
              <a:bodyPr/>
              <a:lstStyle/>
              <a:p>
                <a:r>
                  <a:rPr lang="en-US">
                    <a:noFill/>
                  </a:rPr>
                  <a:t> </a:t>
                </a:r>
              </a:p>
            </p:txBody>
          </p:sp>
        </mc:Fallback>
      </mc:AlternateContent>
      <p:sp>
        <p:nvSpPr>
          <p:cNvPr id="30" name="TextBox 29"/>
          <p:cNvSpPr txBox="1"/>
          <p:nvPr/>
        </p:nvSpPr>
        <p:spPr>
          <a:xfrm>
            <a:off x="7190184" y="4595062"/>
            <a:ext cx="1496616" cy="338554"/>
          </a:xfrm>
          <a:prstGeom prst="rect">
            <a:avLst/>
          </a:prstGeom>
          <a:noFill/>
        </p:spPr>
        <p:txBody>
          <a:bodyPr wrap="square" rtlCol="0">
            <a:spAutoFit/>
          </a:bodyPr>
          <a:lstStyle/>
          <a:p>
            <a:r>
              <a:rPr lang="en-US" sz="1600" dirty="0" err="1">
                <a:latin typeface="Times New Roman" charset="0"/>
                <a:ea typeface="Times New Roman" charset="0"/>
                <a:cs typeface="Times New Roman" charset="0"/>
              </a:rPr>
              <a:t>y</a:t>
            </a:r>
            <a:r>
              <a:rPr lang="en-US" sz="1600" baseline="-25000" dirty="0" err="1">
                <a:latin typeface="Times New Roman" charset="0"/>
                <a:ea typeface="Times New Roman" charset="0"/>
                <a:cs typeface="Times New Roman" charset="0"/>
              </a:rPr>
              <a:t>final</a:t>
            </a:r>
            <a:r>
              <a:rPr lang="en-US" sz="1600" baseline="-25000" dirty="0">
                <a:latin typeface="Times New Roman" charset="0"/>
                <a:ea typeface="Times New Roman" charset="0"/>
                <a:cs typeface="Times New Roman" charset="0"/>
              </a:rPr>
              <a:t> </a:t>
            </a:r>
            <a:r>
              <a:rPr lang="en-US" sz="1600" dirty="0">
                <a:latin typeface="Times New Roman" charset="0"/>
                <a:ea typeface="Times New Roman" charset="0"/>
                <a:cs typeface="Times New Roman" charset="0"/>
              </a:rPr>
              <a:t>= -200 m</a:t>
            </a:r>
          </a:p>
        </p:txBody>
      </p:sp>
      <p:sp>
        <p:nvSpPr>
          <p:cNvPr id="27" name="TextBox 26"/>
          <p:cNvSpPr txBox="1"/>
          <p:nvPr/>
        </p:nvSpPr>
        <p:spPr>
          <a:xfrm>
            <a:off x="1103820" y="3440489"/>
            <a:ext cx="1125140" cy="338554"/>
          </a:xfrm>
          <a:prstGeom prst="rect">
            <a:avLst/>
          </a:prstGeom>
          <a:noFill/>
        </p:spPr>
        <p:txBody>
          <a:bodyPr wrap="square" rtlCol="0">
            <a:spAutoFit/>
          </a:bodyPr>
          <a:lstStyle/>
          <a:p>
            <a:r>
              <a:rPr lang="en-US" sz="1600" dirty="0">
                <a:latin typeface="Palatino Linotype" charset="0"/>
                <a:ea typeface="Palatino Linotype" charset="0"/>
                <a:cs typeface="Palatino Linotype" charset="0"/>
              </a:rPr>
              <a:t>y</a:t>
            </a:r>
            <a:r>
              <a:rPr lang="en-US" sz="1400" baseline="-25000" dirty="0">
                <a:latin typeface="Palatino Linotype" charset="0"/>
                <a:ea typeface="Palatino Linotype" charset="0"/>
                <a:cs typeface="Palatino Linotype" charset="0"/>
              </a:rPr>
              <a:t>0</a:t>
            </a:r>
            <a:r>
              <a:rPr lang="en-US" sz="1600" dirty="0">
                <a:latin typeface="Palatino Linotype" charset="0"/>
                <a:ea typeface="Palatino Linotype" charset="0"/>
                <a:cs typeface="Palatino Linotype" charset="0"/>
              </a:rPr>
              <a:t> = 2.0 m</a:t>
            </a:r>
          </a:p>
        </p:txBody>
      </p:sp>
      <p:sp>
        <p:nvSpPr>
          <p:cNvPr id="31" name="TextBox 30"/>
          <p:cNvSpPr txBox="1"/>
          <p:nvPr/>
        </p:nvSpPr>
        <p:spPr>
          <a:xfrm>
            <a:off x="2652467" y="3110296"/>
            <a:ext cx="371967" cy="300082"/>
          </a:xfrm>
          <a:prstGeom prst="rect">
            <a:avLst/>
          </a:prstGeom>
          <a:noFill/>
        </p:spPr>
        <p:txBody>
          <a:bodyPr wrap="square" rtlCol="0">
            <a:spAutoFit/>
          </a:bodyPr>
          <a:lstStyle/>
          <a:p>
            <a:r>
              <a:rPr lang="en-US" sz="1350"/>
              <a:t>.</a:t>
            </a:r>
          </a:p>
        </p:txBody>
      </p:sp>
      <p:sp>
        <p:nvSpPr>
          <p:cNvPr id="32" name="TextBox 31"/>
          <p:cNvSpPr txBox="1"/>
          <p:nvPr/>
        </p:nvSpPr>
        <p:spPr>
          <a:xfrm>
            <a:off x="7866460" y="4602205"/>
            <a:ext cx="371967" cy="300082"/>
          </a:xfrm>
          <a:prstGeom prst="rect">
            <a:avLst/>
          </a:prstGeom>
          <a:noFill/>
        </p:spPr>
        <p:txBody>
          <a:bodyPr wrap="square" rtlCol="0">
            <a:spAutoFit/>
          </a:bodyPr>
          <a:lstStyle/>
          <a:p>
            <a:r>
              <a:rPr lang="en-US" sz="1350"/>
              <a:t>.</a:t>
            </a:r>
          </a:p>
        </p:txBody>
      </p:sp>
      <p:sp>
        <p:nvSpPr>
          <p:cNvPr id="25" name="Rounded Rectangle 24">
            <a:extLst>
              <a:ext uri="{FF2B5EF4-FFF2-40B4-BE49-F238E27FC236}">
                <a16:creationId xmlns:a16="http://schemas.microsoft.com/office/drawing/2014/main" id="{1B2D8D62-AB40-3646-BADD-C6C76C0A53BA}"/>
              </a:ext>
            </a:extLst>
          </p:cNvPr>
          <p:cNvSpPr/>
          <p:nvPr/>
        </p:nvSpPr>
        <p:spPr>
          <a:xfrm>
            <a:off x="3841413" y="3260337"/>
            <a:ext cx="702877" cy="402131"/>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3762731" y="3289453"/>
            <a:ext cx="1202875" cy="347937"/>
          </a:xfrm>
          <a:prstGeom prst="rect">
            <a:avLst/>
          </a:prstGeom>
          <a:noFill/>
        </p:spPr>
        <p:txBody>
          <a:bodyPr wrap="square" rtlCol="0">
            <a:spAutoFit/>
          </a:bodyPr>
          <a:lstStyle/>
          <a:p>
            <a:r>
              <a:rPr lang="en-US" sz="1600" dirty="0">
                <a:latin typeface="Times New Roman" charset="0"/>
                <a:ea typeface="Times New Roman" charset="0"/>
                <a:cs typeface="Times New Roman" charset="0"/>
              </a:rPr>
              <a:t>50.0 m/s</a:t>
            </a:r>
          </a:p>
        </p:txBody>
      </p:sp>
    </p:spTree>
    <p:extLst>
      <p:ext uri="{BB962C8B-B14F-4D97-AF65-F5344CB8AC3E}">
        <p14:creationId xmlns:p14="http://schemas.microsoft.com/office/powerpoint/2010/main" val="51437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589" y="-58101"/>
            <a:ext cx="8229600" cy="1143000"/>
          </a:xfrm>
        </p:spPr>
        <p:txBody>
          <a:bodyPr>
            <a:normAutofit/>
          </a:bodyPr>
          <a:lstStyle/>
          <a:p>
            <a:r>
              <a:rPr lang="en-US" sz="2800" dirty="0">
                <a:solidFill>
                  <a:srgbClr val="FF0000"/>
                </a:solidFill>
                <a:latin typeface="Apple Chancery" panose="03020702040506060504" pitchFamily="66" charset="-79"/>
                <a:cs typeface="Apple Chancery" panose="03020702040506060504" pitchFamily="66" charset="-79"/>
              </a:rPr>
              <a:t>Cannonball problem equations</a:t>
            </a:r>
          </a:p>
        </p:txBody>
      </p:sp>
      <p:sp>
        <p:nvSpPr>
          <p:cNvPr id="4" name="TextBox 26"/>
          <p:cNvSpPr txBox="1">
            <a:spLocks noChangeArrowheads="1"/>
          </p:cNvSpPr>
          <p:nvPr/>
        </p:nvSpPr>
        <p:spPr bwMode="auto">
          <a:xfrm>
            <a:off x="8847124" y="6153932"/>
            <a:ext cx="296876"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750" dirty="0"/>
              <a:t>8.)</a:t>
            </a:r>
          </a:p>
        </p:txBody>
      </p:sp>
      <p:sp>
        <p:nvSpPr>
          <p:cNvPr id="5" name="TextBox 27"/>
          <p:cNvSpPr txBox="1">
            <a:spLocks noChangeArrowheads="1"/>
          </p:cNvSpPr>
          <p:nvPr/>
        </p:nvSpPr>
        <p:spPr bwMode="auto">
          <a:xfrm>
            <a:off x="2204663" y="940631"/>
            <a:ext cx="2097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dirty="0"/>
              <a:t>x-direction:</a:t>
            </a:r>
          </a:p>
        </p:txBody>
      </p:sp>
      <p:cxnSp>
        <p:nvCxnSpPr>
          <p:cNvPr id="6" name="Straight Connector 30"/>
          <p:cNvCxnSpPr>
            <a:cxnSpLocks noChangeShapeType="1"/>
          </p:cNvCxnSpPr>
          <p:nvPr/>
        </p:nvCxnSpPr>
        <p:spPr bwMode="auto">
          <a:xfrm>
            <a:off x="1425179" y="1304841"/>
            <a:ext cx="6515100" cy="1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 name="Straight Connector 32"/>
          <p:cNvCxnSpPr>
            <a:cxnSpLocks noChangeShapeType="1"/>
          </p:cNvCxnSpPr>
          <p:nvPr/>
        </p:nvCxnSpPr>
        <p:spPr bwMode="auto">
          <a:xfrm rot="5400000">
            <a:off x="2338984" y="3591437"/>
            <a:ext cx="4572000" cy="11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aphicFrame>
        <p:nvGraphicFramePr>
          <p:cNvPr id="8" name="Object 2"/>
          <p:cNvGraphicFramePr>
            <a:graphicFrameLocks noChangeAspect="1"/>
          </p:cNvGraphicFramePr>
          <p:nvPr>
            <p:extLst>
              <p:ext uri="{D42A27DB-BD31-4B8C-83A1-F6EECF244321}">
                <p14:modId xmlns:p14="http://schemas.microsoft.com/office/powerpoint/2010/main" val="3952041361"/>
              </p:ext>
            </p:extLst>
          </p:nvPr>
        </p:nvGraphicFramePr>
        <p:xfrm>
          <a:off x="1860030" y="1734703"/>
          <a:ext cx="2072610" cy="1036990"/>
        </p:xfrm>
        <a:graphic>
          <a:graphicData uri="http://schemas.openxmlformats.org/presentationml/2006/ole">
            <mc:AlternateContent xmlns:mc="http://schemas.openxmlformats.org/markup-compatibility/2006">
              <mc:Choice xmlns:v="urn:schemas-microsoft-com:vml" Requires="v">
                <p:oleObj spid="_x0000_s4227" name="Equation" r:id="rId3" imgW="1625600" imgH="812800" progId="Equation.DSMT4">
                  <p:embed/>
                </p:oleObj>
              </mc:Choice>
              <mc:Fallback>
                <p:oleObj name="Equation" r:id="rId3" imgW="1625600" imgH="812800" progId="Equation.DSMT4">
                  <p:embed/>
                  <p:pic>
                    <p:nvPicPr>
                      <p:cNvPr id="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0030" y="1734703"/>
                        <a:ext cx="2072610" cy="1036990"/>
                      </a:xfrm>
                      <a:prstGeom prst="rect">
                        <a:avLst/>
                      </a:prstGeom>
                      <a:noFill/>
                      <a:ln>
                        <a:noFill/>
                      </a:ln>
                      <a:effectLst/>
                    </p:spPr>
                  </p:pic>
                </p:oleObj>
              </mc:Fallback>
            </mc:AlternateContent>
          </a:graphicData>
        </a:graphic>
      </p:graphicFrame>
      <p:sp>
        <p:nvSpPr>
          <p:cNvPr id="9" name="TextBox 33"/>
          <p:cNvSpPr txBox="1">
            <a:spLocks noChangeArrowheads="1"/>
          </p:cNvSpPr>
          <p:nvPr/>
        </p:nvSpPr>
        <p:spPr bwMode="auto">
          <a:xfrm>
            <a:off x="5531049" y="931059"/>
            <a:ext cx="22288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dirty="0"/>
              <a:t>y-direction:</a:t>
            </a:r>
          </a:p>
        </p:txBody>
      </p:sp>
      <p:graphicFrame>
        <p:nvGraphicFramePr>
          <p:cNvPr id="10" name="Object 3"/>
          <p:cNvGraphicFramePr>
            <a:graphicFrameLocks noChangeAspect="1"/>
          </p:cNvGraphicFramePr>
          <p:nvPr>
            <p:extLst>
              <p:ext uri="{D42A27DB-BD31-4B8C-83A1-F6EECF244321}">
                <p14:modId xmlns:p14="http://schemas.microsoft.com/office/powerpoint/2010/main" val="1688409053"/>
              </p:ext>
            </p:extLst>
          </p:nvPr>
        </p:nvGraphicFramePr>
        <p:xfrm>
          <a:off x="5000626" y="1584639"/>
          <a:ext cx="3163987" cy="1681164"/>
        </p:xfrm>
        <a:graphic>
          <a:graphicData uri="http://schemas.openxmlformats.org/presentationml/2006/ole">
            <mc:AlternateContent xmlns:mc="http://schemas.openxmlformats.org/markup-compatibility/2006">
              <mc:Choice xmlns:v="urn:schemas-microsoft-com:vml" Requires="v">
                <p:oleObj spid="_x0000_s4228" name="Equation" r:id="rId5" imgW="2705100" imgH="1435100" progId="Equation.DSMT4">
                  <p:embed/>
                </p:oleObj>
              </mc:Choice>
              <mc:Fallback>
                <p:oleObj name="Equation" r:id="rId5" imgW="2705100" imgH="1435100" progId="Equation.DSMT4">
                  <p:embed/>
                  <p:pic>
                    <p:nvPicPr>
                      <p:cNvPr id="1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626" y="1584639"/>
                        <a:ext cx="3163987" cy="1681164"/>
                      </a:xfrm>
                      <a:prstGeom prst="rect">
                        <a:avLst/>
                      </a:prstGeom>
                      <a:noFill/>
                      <a:ln>
                        <a:noFill/>
                      </a:ln>
                      <a:effec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1837385315"/>
              </p:ext>
            </p:extLst>
          </p:nvPr>
        </p:nvGraphicFramePr>
        <p:xfrm>
          <a:off x="1846888" y="3076491"/>
          <a:ext cx="1467817" cy="590550"/>
        </p:xfrm>
        <a:graphic>
          <a:graphicData uri="http://schemas.openxmlformats.org/presentationml/2006/ole">
            <mc:AlternateContent xmlns:mc="http://schemas.openxmlformats.org/markup-compatibility/2006">
              <mc:Choice xmlns:v="urn:schemas-microsoft-com:vml" Requires="v">
                <p:oleObj spid="_x0000_s4229" name="Equation" r:id="rId7" imgW="1104900" imgH="444500" progId="Equation.DSMT4">
                  <p:embed/>
                </p:oleObj>
              </mc:Choice>
              <mc:Fallback>
                <p:oleObj name="Equation" r:id="rId7" imgW="1104900" imgH="444500" progId="Equation.DSMT4">
                  <p:embed/>
                  <p:pic>
                    <p:nvPicPr>
                      <p:cNvPr id="11"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6888" y="3076491"/>
                        <a:ext cx="1467817" cy="590550"/>
                      </a:xfrm>
                      <a:prstGeom prst="rect">
                        <a:avLst/>
                      </a:prstGeom>
                      <a:noFill/>
                      <a:ln>
                        <a:noFill/>
                      </a:ln>
                      <a:effectLst/>
                    </p:spPr>
                  </p:pic>
                </p:oleObj>
              </mc:Fallback>
            </mc:AlternateContent>
          </a:graphicData>
        </a:graphic>
      </p:graphicFrame>
      <p:cxnSp>
        <p:nvCxnSpPr>
          <p:cNvPr id="12" name="Straight Arrow Connector 40"/>
          <p:cNvCxnSpPr>
            <a:cxnSpLocks noChangeShapeType="1"/>
          </p:cNvCxnSpPr>
          <p:nvPr/>
        </p:nvCxnSpPr>
        <p:spPr bwMode="auto">
          <a:xfrm rot="5400000" flipH="1" flipV="1">
            <a:off x="2152762" y="1920501"/>
            <a:ext cx="285750" cy="228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 name="Straight Arrow Connector 41"/>
          <p:cNvCxnSpPr>
            <a:cxnSpLocks noChangeShapeType="1"/>
          </p:cNvCxnSpPr>
          <p:nvPr/>
        </p:nvCxnSpPr>
        <p:spPr bwMode="auto">
          <a:xfrm rot="5400000" flipH="1" flipV="1">
            <a:off x="3493186" y="1906646"/>
            <a:ext cx="285750" cy="228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aphicFrame>
        <p:nvGraphicFramePr>
          <p:cNvPr id="14" name="Object 5"/>
          <p:cNvGraphicFramePr>
            <a:graphicFrameLocks noChangeAspect="1"/>
          </p:cNvGraphicFramePr>
          <p:nvPr>
            <p:extLst>
              <p:ext uri="{D42A27DB-BD31-4B8C-83A1-F6EECF244321}">
                <p14:modId xmlns:p14="http://schemas.microsoft.com/office/powerpoint/2010/main" val="1569136368"/>
              </p:ext>
            </p:extLst>
          </p:nvPr>
        </p:nvGraphicFramePr>
        <p:xfrm>
          <a:off x="3750361" y="1763771"/>
          <a:ext cx="110729" cy="133350"/>
        </p:xfrm>
        <a:graphic>
          <a:graphicData uri="http://schemas.openxmlformats.org/presentationml/2006/ole">
            <mc:AlternateContent xmlns:mc="http://schemas.openxmlformats.org/markup-compatibility/2006">
              <mc:Choice xmlns:v="urn:schemas-microsoft-com:vml" Requires="v">
                <p:oleObj spid="_x0000_s4230" name="Equation" r:id="rId9" imgW="127000" imgH="152400" progId="Equation.DSMT4">
                  <p:embed/>
                </p:oleObj>
              </mc:Choice>
              <mc:Fallback>
                <p:oleObj name="Equation" r:id="rId9" imgW="127000" imgH="152400" progId="Equation.DSMT4">
                  <p:embed/>
                  <p:pic>
                    <p:nvPicPr>
                      <p:cNvPr id="14"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50361" y="1763771"/>
                        <a:ext cx="110729" cy="133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3612637474"/>
              </p:ext>
            </p:extLst>
          </p:nvPr>
        </p:nvGraphicFramePr>
        <p:xfrm>
          <a:off x="2409937" y="1777626"/>
          <a:ext cx="110729" cy="133350"/>
        </p:xfrm>
        <a:graphic>
          <a:graphicData uri="http://schemas.openxmlformats.org/presentationml/2006/ole">
            <mc:AlternateContent xmlns:mc="http://schemas.openxmlformats.org/markup-compatibility/2006">
              <mc:Choice xmlns:v="urn:schemas-microsoft-com:vml" Requires="v">
                <p:oleObj spid="_x0000_s4231" name="Equation" r:id="rId11" imgW="127000" imgH="152400" progId="Equation.DSMT4">
                  <p:embed/>
                </p:oleObj>
              </mc:Choice>
              <mc:Fallback>
                <p:oleObj name="Equation" r:id="rId11" imgW="127000" imgH="152400" progId="Equation.DSMT4">
                  <p:embed/>
                  <p:pic>
                    <p:nvPicPr>
                      <p:cNvPr id="15"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09937" y="1777626"/>
                        <a:ext cx="110729" cy="133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16" name="Straight Arrow Connector 44"/>
          <p:cNvCxnSpPr>
            <a:cxnSpLocks noChangeShapeType="1"/>
          </p:cNvCxnSpPr>
          <p:nvPr/>
        </p:nvCxnSpPr>
        <p:spPr bwMode="auto">
          <a:xfrm rot="5400000" flipH="1" flipV="1">
            <a:off x="2683276" y="3105066"/>
            <a:ext cx="285750" cy="228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aphicFrame>
        <p:nvGraphicFramePr>
          <p:cNvPr id="17" name="Object 7"/>
          <p:cNvGraphicFramePr>
            <a:graphicFrameLocks noChangeAspect="1"/>
          </p:cNvGraphicFramePr>
          <p:nvPr>
            <p:extLst>
              <p:ext uri="{D42A27DB-BD31-4B8C-83A1-F6EECF244321}">
                <p14:modId xmlns:p14="http://schemas.microsoft.com/office/powerpoint/2010/main" val="350130311"/>
              </p:ext>
            </p:extLst>
          </p:nvPr>
        </p:nvGraphicFramePr>
        <p:xfrm>
          <a:off x="2940451" y="2962191"/>
          <a:ext cx="110729" cy="133350"/>
        </p:xfrm>
        <a:graphic>
          <a:graphicData uri="http://schemas.openxmlformats.org/presentationml/2006/ole">
            <mc:AlternateContent xmlns:mc="http://schemas.openxmlformats.org/markup-compatibility/2006">
              <mc:Choice xmlns:v="urn:schemas-microsoft-com:vml" Requires="v">
                <p:oleObj spid="_x0000_s4232" name="Equation" r:id="rId13" imgW="127000" imgH="152400" progId="Equation.DSMT4">
                  <p:embed/>
                </p:oleObj>
              </mc:Choice>
              <mc:Fallback>
                <p:oleObj name="Equation" r:id="rId13" imgW="127000" imgH="152400" progId="Equation.DSMT4">
                  <p:embed/>
                  <p:pic>
                    <p:nvPicPr>
                      <p:cNvPr id="17"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40451" y="2962191"/>
                        <a:ext cx="110729" cy="133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8" name="Object 8"/>
          <p:cNvGraphicFramePr>
            <a:graphicFrameLocks noChangeAspect="1"/>
          </p:cNvGraphicFramePr>
          <p:nvPr>
            <p:extLst>
              <p:ext uri="{D42A27DB-BD31-4B8C-83A1-F6EECF244321}">
                <p14:modId xmlns:p14="http://schemas.microsoft.com/office/powerpoint/2010/main" val="379681064"/>
              </p:ext>
            </p:extLst>
          </p:nvPr>
        </p:nvGraphicFramePr>
        <p:xfrm>
          <a:off x="1895280" y="3946837"/>
          <a:ext cx="1419425" cy="539353"/>
        </p:xfrm>
        <a:graphic>
          <a:graphicData uri="http://schemas.openxmlformats.org/presentationml/2006/ole">
            <mc:AlternateContent xmlns:mc="http://schemas.openxmlformats.org/markup-compatibility/2006">
              <mc:Choice xmlns:v="urn:schemas-microsoft-com:vml" Requires="v">
                <p:oleObj spid="_x0000_s4233" name="Equation" r:id="rId15" imgW="1104900" imgH="419100" progId="Equation.DSMT4">
                  <p:embed/>
                </p:oleObj>
              </mc:Choice>
              <mc:Fallback>
                <p:oleObj name="Equation" r:id="rId15" imgW="1104900" imgH="419100" progId="Equation.DSMT4">
                  <p:embed/>
                  <p:pic>
                    <p:nvPicPr>
                      <p:cNvPr id="18"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95280" y="3946837"/>
                        <a:ext cx="1419425" cy="539353"/>
                      </a:xfrm>
                      <a:prstGeom prst="rect">
                        <a:avLst/>
                      </a:prstGeom>
                      <a:noFill/>
                      <a:ln>
                        <a:noFill/>
                      </a:ln>
                      <a:effectLst/>
                    </p:spPr>
                  </p:pic>
                </p:oleObj>
              </mc:Fallback>
            </mc:AlternateContent>
          </a:graphicData>
        </a:graphic>
      </p:graphicFrame>
      <p:cxnSp>
        <p:nvCxnSpPr>
          <p:cNvPr id="19" name="Straight Arrow Connector 47"/>
          <p:cNvCxnSpPr>
            <a:cxnSpLocks noChangeShapeType="1"/>
          </p:cNvCxnSpPr>
          <p:nvPr/>
        </p:nvCxnSpPr>
        <p:spPr bwMode="auto">
          <a:xfrm rot="5400000" flipH="1" flipV="1">
            <a:off x="2765826" y="3962316"/>
            <a:ext cx="285750" cy="228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aphicFrame>
        <p:nvGraphicFramePr>
          <p:cNvPr id="20" name="Object 9"/>
          <p:cNvGraphicFramePr>
            <a:graphicFrameLocks noChangeAspect="1"/>
          </p:cNvGraphicFramePr>
          <p:nvPr>
            <p:extLst>
              <p:ext uri="{D42A27DB-BD31-4B8C-83A1-F6EECF244321}">
                <p14:modId xmlns:p14="http://schemas.microsoft.com/office/powerpoint/2010/main" val="3202502996"/>
              </p:ext>
            </p:extLst>
          </p:nvPr>
        </p:nvGraphicFramePr>
        <p:xfrm>
          <a:off x="3023001" y="3819441"/>
          <a:ext cx="110729" cy="133350"/>
        </p:xfrm>
        <a:graphic>
          <a:graphicData uri="http://schemas.openxmlformats.org/presentationml/2006/ole">
            <mc:AlternateContent xmlns:mc="http://schemas.openxmlformats.org/markup-compatibility/2006">
              <mc:Choice xmlns:v="urn:schemas-microsoft-com:vml" Requires="v">
                <p:oleObj spid="_x0000_s4234" name="Equation" r:id="rId17" imgW="127000" imgH="152400" progId="Equation.DSMT4">
                  <p:embed/>
                </p:oleObj>
              </mc:Choice>
              <mc:Fallback>
                <p:oleObj name="Equation" r:id="rId17" imgW="127000" imgH="152400" progId="Equation.DSMT4">
                  <p:embed/>
                  <p:pic>
                    <p:nvPicPr>
                      <p:cNvPr id="2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23001" y="3819441"/>
                        <a:ext cx="110729" cy="133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1" name="TextBox 49"/>
          <p:cNvSpPr txBox="1">
            <a:spLocks noChangeArrowheads="1"/>
          </p:cNvSpPr>
          <p:nvPr/>
        </p:nvSpPr>
        <p:spPr bwMode="auto">
          <a:xfrm>
            <a:off x="290946" y="4837209"/>
            <a:ext cx="427748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dirty="0">
                <a:solidFill>
                  <a:srgbClr val="FF0000"/>
                </a:solidFill>
                <a:latin typeface="Apple Chancery" panose="03020702040506060504" pitchFamily="66" charset="-79"/>
                <a:cs typeface="Apple Chancery" panose="03020702040506060504" pitchFamily="66" charset="-79"/>
              </a:rPr>
              <a:t>In other words</a:t>
            </a:r>
            <a:r>
              <a:rPr lang="en-US" altLang="en-US" sz="2000" dirty="0">
                <a:latin typeface="+mj-lt"/>
              </a:rPr>
              <a:t>, the only equation for the </a:t>
            </a:r>
            <a:r>
              <a:rPr lang="en-US" altLang="en-US" sz="2000" i="1" dirty="0">
                <a:latin typeface="+mj-lt"/>
              </a:rPr>
              <a:t>x-direction </a:t>
            </a:r>
            <a:r>
              <a:rPr lang="en-US" altLang="en-US" sz="2000" dirty="0">
                <a:latin typeface="+mj-lt"/>
              </a:rPr>
              <a:t>that is going to be of help, assuming the acceleration in the </a:t>
            </a:r>
            <a:r>
              <a:rPr lang="en-US" altLang="en-US" sz="2000" i="1" dirty="0">
                <a:latin typeface="+mj-lt"/>
              </a:rPr>
              <a:t>x-direction </a:t>
            </a:r>
            <a:r>
              <a:rPr lang="en-US" altLang="en-US" sz="2000" dirty="0">
                <a:latin typeface="+mj-lt"/>
              </a:rPr>
              <a:t>is zero (i.e., no jet pack), will be the first one.</a:t>
            </a:r>
          </a:p>
        </p:txBody>
      </p:sp>
      <p:graphicFrame>
        <p:nvGraphicFramePr>
          <p:cNvPr id="22" name="Object 10"/>
          <p:cNvGraphicFramePr>
            <a:graphicFrameLocks noChangeAspect="1"/>
          </p:cNvGraphicFramePr>
          <p:nvPr>
            <p:extLst>
              <p:ext uri="{D42A27DB-BD31-4B8C-83A1-F6EECF244321}">
                <p14:modId xmlns:p14="http://schemas.microsoft.com/office/powerpoint/2010/main" val="15085455"/>
              </p:ext>
            </p:extLst>
          </p:nvPr>
        </p:nvGraphicFramePr>
        <p:xfrm>
          <a:off x="5529263" y="3388221"/>
          <a:ext cx="2053876" cy="628650"/>
        </p:xfrm>
        <a:graphic>
          <a:graphicData uri="http://schemas.openxmlformats.org/presentationml/2006/ole">
            <mc:AlternateContent xmlns:mc="http://schemas.openxmlformats.org/markup-compatibility/2006">
              <mc:Choice xmlns:v="urn:schemas-microsoft-com:vml" Requires="v">
                <p:oleObj spid="_x0000_s4235" name="Equation" r:id="rId19" imgW="1536700" imgH="469900" progId="Equation.DSMT4">
                  <p:embed/>
                </p:oleObj>
              </mc:Choice>
              <mc:Fallback>
                <p:oleObj name="Equation" r:id="rId19" imgW="1536700" imgH="469900" progId="Equation.DSMT4">
                  <p:embed/>
                  <p:pic>
                    <p:nvPicPr>
                      <p:cNvPr id="22"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29263" y="3388221"/>
                        <a:ext cx="2053876" cy="628650"/>
                      </a:xfrm>
                      <a:prstGeom prst="rect">
                        <a:avLst/>
                      </a:prstGeom>
                      <a:noFill/>
                      <a:ln>
                        <a:noFill/>
                      </a:ln>
                      <a:effectLst/>
                    </p:spPr>
                  </p:pic>
                </p:oleObj>
              </mc:Fallback>
            </mc:AlternateContent>
          </a:graphicData>
        </a:graphic>
      </p:graphicFrame>
      <p:graphicFrame>
        <p:nvGraphicFramePr>
          <p:cNvPr id="23" name="Object 11"/>
          <p:cNvGraphicFramePr>
            <a:graphicFrameLocks noChangeAspect="1"/>
          </p:cNvGraphicFramePr>
          <p:nvPr>
            <p:extLst>
              <p:ext uri="{D42A27DB-BD31-4B8C-83A1-F6EECF244321}">
                <p14:modId xmlns:p14="http://schemas.microsoft.com/office/powerpoint/2010/main" val="2603882738"/>
              </p:ext>
            </p:extLst>
          </p:nvPr>
        </p:nvGraphicFramePr>
        <p:xfrm>
          <a:off x="5655469" y="4123702"/>
          <a:ext cx="1479622" cy="546301"/>
        </p:xfrm>
        <a:graphic>
          <a:graphicData uri="http://schemas.openxmlformats.org/presentationml/2006/ole">
            <mc:AlternateContent xmlns:mc="http://schemas.openxmlformats.org/markup-compatibility/2006">
              <mc:Choice xmlns:v="urn:schemas-microsoft-com:vml" Requires="v">
                <p:oleObj spid="_x0000_s4236" name="Equation" r:id="rId21" imgW="1206500" imgH="444500" progId="Equation.DSMT4">
                  <p:embed/>
                </p:oleObj>
              </mc:Choice>
              <mc:Fallback>
                <p:oleObj name="Equation" r:id="rId21" imgW="1206500" imgH="444500" progId="Equation.DSMT4">
                  <p:embed/>
                  <p:pic>
                    <p:nvPicPr>
                      <p:cNvPr id="23"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655469" y="4123702"/>
                        <a:ext cx="1479622" cy="546301"/>
                      </a:xfrm>
                      <a:prstGeom prst="rect">
                        <a:avLst/>
                      </a:prstGeom>
                      <a:noFill/>
                      <a:ln>
                        <a:noFill/>
                      </a:ln>
                      <a:effectLst/>
                    </p:spPr>
                  </p:pic>
                </p:oleObj>
              </mc:Fallback>
            </mc:AlternateContent>
          </a:graphicData>
        </a:graphic>
      </p:graphicFrame>
      <p:sp>
        <p:nvSpPr>
          <p:cNvPr id="24" name="TextBox 52"/>
          <p:cNvSpPr txBox="1">
            <a:spLocks noChangeArrowheads="1"/>
          </p:cNvSpPr>
          <p:nvPr/>
        </p:nvSpPr>
        <p:spPr bwMode="auto">
          <a:xfrm>
            <a:off x="4797029" y="4921358"/>
            <a:ext cx="434697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dirty="0">
                <a:solidFill>
                  <a:srgbClr val="FF0000"/>
                </a:solidFill>
                <a:latin typeface="Apple Chancery" panose="03020702040506060504" pitchFamily="66" charset="-79"/>
                <a:cs typeface="Apple Chancery" panose="03020702040506060504" pitchFamily="66" charset="-79"/>
              </a:rPr>
              <a:t>Note: </a:t>
            </a:r>
            <a:r>
              <a:rPr lang="en-US" altLang="en-US" sz="2000" dirty="0">
                <a:latin typeface="+mj-lt"/>
              </a:rPr>
              <a:t>As the </a:t>
            </a:r>
            <a:r>
              <a:rPr lang="en-US" altLang="en-US" sz="2000" i="1" dirty="0">
                <a:latin typeface="+mj-lt"/>
              </a:rPr>
              <a:t>y-component </a:t>
            </a:r>
            <a:r>
              <a:rPr lang="en-US" altLang="en-US" sz="2000" dirty="0">
                <a:latin typeface="+mj-lt"/>
              </a:rPr>
              <a:t>of velocity at the top of the flight is zero, the second of these equations is usually used when trying to determine the </a:t>
            </a:r>
            <a:r>
              <a:rPr lang="en-US" altLang="en-US" sz="2000" i="1" dirty="0">
                <a:latin typeface="+mj-lt"/>
              </a:rPr>
              <a:t>maximum height </a:t>
            </a:r>
            <a:r>
              <a:rPr lang="en-US" altLang="en-US" sz="2000" dirty="0">
                <a:latin typeface="+mj-lt"/>
              </a:rPr>
              <a:t>of the flight.</a:t>
            </a:r>
          </a:p>
        </p:txBody>
      </p:sp>
    </p:spTree>
    <p:extLst>
      <p:ext uri="{BB962C8B-B14F-4D97-AF65-F5344CB8AC3E}">
        <p14:creationId xmlns:p14="http://schemas.microsoft.com/office/powerpoint/2010/main" val="9005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237506" y="4100598"/>
                <a:ext cx="8668987" cy="2430089"/>
              </a:xfrm>
              <a:prstGeom prst="rect">
                <a:avLst/>
              </a:prstGeom>
              <a:noFill/>
            </p:spPr>
            <p:txBody>
              <a:bodyPr wrap="square" rtlCol="0">
                <a:spAutoFit/>
              </a:bodyPr>
              <a:lstStyle/>
              <a:p>
                <a:r>
                  <a:rPr lang="en-US" i="1" dirty="0">
                    <a:latin typeface="+mj-lt"/>
                    <a:ea typeface="Palatino Linotype" charset="0"/>
                    <a:cs typeface="Palatino Linotype" charset="0"/>
                  </a:rPr>
                  <a:t>How far?</a:t>
                </a:r>
                <a:endParaRPr lang="en-US" dirty="0">
                  <a:latin typeface="+mj-lt"/>
                  <a:ea typeface="Palatino Linotype" charset="0"/>
                  <a:cs typeface="Palatino Linotype" charset="0"/>
                </a:endParaRPr>
              </a:p>
              <a:p>
                <a:r>
                  <a:rPr lang="en-US" dirty="0">
                    <a:latin typeface="+mj-lt"/>
                    <a:ea typeface="Palatino Linotype" charset="0"/>
                    <a:cs typeface="Palatino Linotype" charset="0"/>
                  </a:rPr>
                  <a:t>     This requires both directions. “how far” is horizontal, but we need the vertical to find the time:			</a:t>
                </a:r>
                <a14:m>
                  <m:oMath xmlns:m="http://schemas.openxmlformats.org/officeDocument/2006/math">
                    <m:d>
                      <m:dPr>
                        <m:ctrlPr>
                          <a:rPr lang="en-US" i="1">
                            <a:latin typeface="Cambria Math" panose="02040503050406030204" pitchFamily="18" charset="0"/>
                            <a:ea typeface="Palatino Linotype" charset="0"/>
                            <a:cs typeface="Palatino Linotype" charset="0"/>
                          </a:rPr>
                        </m:ctrlPr>
                      </m:dPr>
                      <m:e>
                        <m:sSub>
                          <m:sSubPr>
                            <m:ctrlPr>
                              <a:rPr lang="en-US" i="1">
                                <a:latin typeface="Cambria Math" panose="02040503050406030204" pitchFamily="18" charset="0"/>
                                <a:ea typeface="Palatino Linotype" charset="0"/>
                                <a:cs typeface="Palatino Linotype" charset="0"/>
                              </a:rPr>
                            </m:ctrlPr>
                          </m:sSubPr>
                          <m:e>
                            <m:r>
                              <a:rPr lang="en-US" i="1">
                                <a:latin typeface="Cambria Math" panose="02040503050406030204" pitchFamily="18" charset="0"/>
                                <a:ea typeface="Palatino Linotype" charset="0"/>
                                <a:cs typeface="Palatino Linotype" charset="0"/>
                              </a:rPr>
                              <m:t>𝑦</m:t>
                            </m:r>
                          </m:e>
                          <m:sub>
                            <m:r>
                              <a:rPr lang="en-US" i="1">
                                <a:latin typeface="Cambria Math" panose="02040503050406030204" pitchFamily="18" charset="0"/>
                                <a:ea typeface="Palatino Linotype" charset="0"/>
                                <a:cs typeface="Palatino Linotype" charset="0"/>
                              </a:rPr>
                              <m:t>2</m:t>
                            </m:r>
                          </m:sub>
                        </m:sSub>
                        <m:r>
                          <a:rPr lang="en-US" i="1">
                            <a:latin typeface="Cambria Math" panose="02040503050406030204" pitchFamily="18" charset="0"/>
                            <a:ea typeface="Palatino Linotype" charset="0"/>
                            <a:cs typeface="Palatino Linotype" charset="0"/>
                          </a:rPr>
                          <m:t>−</m:t>
                        </m:r>
                        <m:sSub>
                          <m:sSubPr>
                            <m:ctrlPr>
                              <a:rPr lang="en-US" i="1">
                                <a:latin typeface="Cambria Math" panose="02040503050406030204" pitchFamily="18" charset="0"/>
                                <a:ea typeface="Palatino Linotype" charset="0"/>
                                <a:cs typeface="Palatino Linotype" charset="0"/>
                              </a:rPr>
                            </m:ctrlPr>
                          </m:sSubPr>
                          <m:e>
                            <m:r>
                              <a:rPr lang="en-US" i="1">
                                <a:latin typeface="Cambria Math" panose="02040503050406030204" pitchFamily="18" charset="0"/>
                                <a:ea typeface="Palatino Linotype" charset="0"/>
                                <a:cs typeface="Palatino Linotype" charset="0"/>
                              </a:rPr>
                              <m:t>𝑦</m:t>
                            </m:r>
                          </m:e>
                          <m:sub>
                            <m:r>
                              <a:rPr lang="en-US" i="1">
                                <a:latin typeface="Cambria Math" panose="02040503050406030204" pitchFamily="18" charset="0"/>
                                <a:ea typeface="Palatino Linotype" charset="0"/>
                                <a:cs typeface="Palatino Linotype" charset="0"/>
                              </a:rPr>
                              <m:t>1</m:t>
                            </m:r>
                          </m:sub>
                        </m:sSub>
                      </m:e>
                    </m:d>
                    <m:r>
                      <a:rPr lang="en-US" i="1">
                        <a:latin typeface="Cambria Math" panose="02040503050406030204" pitchFamily="18" charset="0"/>
                        <a:ea typeface="Palatino Linotype" charset="0"/>
                        <a:cs typeface="Palatino Linotype" charset="0"/>
                      </a:rPr>
                      <m:t>=</m:t>
                    </m:r>
                    <m:sSub>
                      <m:sSubPr>
                        <m:ctrlPr>
                          <a:rPr lang="en-US" i="1">
                            <a:latin typeface="Cambria Math" panose="02040503050406030204" pitchFamily="18" charset="0"/>
                            <a:ea typeface="Palatino Linotype" charset="0"/>
                            <a:cs typeface="Palatino Linotype" charset="0"/>
                          </a:rPr>
                        </m:ctrlPr>
                      </m:sSubPr>
                      <m:e>
                        <m:r>
                          <a:rPr lang="en-US" i="1">
                            <a:latin typeface="Cambria Math" panose="02040503050406030204" pitchFamily="18" charset="0"/>
                            <a:ea typeface="Palatino Linotype" charset="0"/>
                            <a:cs typeface="Palatino Linotype" charset="0"/>
                          </a:rPr>
                          <m:t>𝑣</m:t>
                        </m:r>
                      </m:e>
                      <m:sub>
                        <m:r>
                          <a:rPr lang="en-US" i="1">
                            <a:latin typeface="Cambria Math" panose="02040503050406030204" pitchFamily="18" charset="0"/>
                            <a:ea typeface="Palatino Linotype" charset="0"/>
                            <a:cs typeface="Palatino Linotype" charset="0"/>
                          </a:rPr>
                          <m:t>0</m:t>
                        </m:r>
                        <m:r>
                          <a:rPr lang="en-US" i="1">
                            <a:latin typeface="Cambria Math" panose="02040503050406030204" pitchFamily="18" charset="0"/>
                            <a:ea typeface="Palatino Linotype" charset="0"/>
                            <a:cs typeface="Palatino Linotype" charset="0"/>
                          </a:rPr>
                          <m:t>𝑦</m:t>
                        </m:r>
                      </m:sub>
                    </m:sSub>
                    <m:r>
                      <a:rPr lang="en-US" i="1">
                        <a:latin typeface="Cambria Math" panose="02040503050406030204" pitchFamily="18" charset="0"/>
                        <a:ea typeface="Palatino Linotype" charset="0"/>
                        <a:cs typeface="Palatino Linotype" charset="0"/>
                      </a:rPr>
                      <m:t>𝑡</m:t>
                    </m:r>
                    <m:r>
                      <a:rPr lang="en-US" i="1">
                        <a:latin typeface="Cambria Math" panose="02040503050406030204" pitchFamily="18" charset="0"/>
                        <a:ea typeface="Palatino Linotype" charset="0"/>
                        <a:cs typeface="Palatino Linotype" charset="0"/>
                      </a:rPr>
                      <m:t>+</m:t>
                    </m:r>
                    <m:f>
                      <m:fPr>
                        <m:ctrlPr>
                          <a:rPr lang="en-US" i="1">
                            <a:latin typeface="Cambria Math" panose="02040503050406030204" pitchFamily="18" charset="0"/>
                            <a:ea typeface="Palatino Linotype" charset="0"/>
                            <a:cs typeface="Palatino Linotype" charset="0"/>
                          </a:rPr>
                        </m:ctrlPr>
                      </m:fPr>
                      <m:num>
                        <m:r>
                          <a:rPr lang="en-US" i="1">
                            <a:latin typeface="Cambria Math" panose="02040503050406030204" pitchFamily="18" charset="0"/>
                            <a:ea typeface="Palatino Linotype" charset="0"/>
                            <a:cs typeface="Palatino Linotype" charset="0"/>
                          </a:rPr>
                          <m:t>1</m:t>
                        </m:r>
                      </m:num>
                      <m:den>
                        <m:r>
                          <a:rPr lang="en-US" i="1">
                            <a:latin typeface="Cambria Math" panose="02040503050406030204" pitchFamily="18" charset="0"/>
                            <a:ea typeface="Palatino Linotype" charset="0"/>
                            <a:cs typeface="Palatino Linotype" charset="0"/>
                          </a:rPr>
                          <m:t>2</m:t>
                        </m:r>
                      </m:den>
                    </m:f>
                    <m:r>
                      <a:rPr lang="en-US" i="1">
                        <a:latin typeface="Cambria Math" panose="02040503050406030204" pitchFamily="18" charset="0"/>
                        <a:ea typeface="Palatino Linotype" charset="0"/>
                        <a:cs typeface="Palatino Linotype" charset="0"/>
                      </a:rPr>
                      <m:t>𝑎</m:t>
                    </m:r>
                    <m:sSup>
                      <m:sSupPr>
                        <m:ctrlPr>
                          <a:rPr lang="en-US" i="1">
                            <a:latin typeface="Cambria Math" panose="02040503050406030204" pitchFamily="18" charset="0"/>
                            <a:ea typeface="Palatino Linotype" charset="0"/>
                            <a:cs typeface="Palatino Linotype" charset="0"/>
                          </a:rPr>
                        </m:ctrlPr>
                      </m:sSupPr>
                      <m:e>
                        <m:r>
                          <a:rPr lang="en-US" i="1">
                            <a:latin typeface="Cambria Math" panose="02040503050406030204" pitchFamily="18" charset="0"/>
                            <a:ea typeface="Palatino Linotype" charset="0"/>
                            <a:cs typeface="Palatino Linotype" charset="0"/>
                          </a:rPr>
                          <m:t>𝑡</m:t>
                        </m:r>
                      </m:e>
                      <m:sup>
                        <m:r>
                          <a:rPr lang="en-US" i="1">
                            <a:latin typeface="Cambria Math" panose="02040503050406030204" pitchFamily="18" charset="0"/>
                            <a:ea typeface="Palatino Linotype" charset="0"/>
                            <a:cs typeface="Palatino Linotype" charset="0"/>
                          </a:rPr>
                          <m:t>2</m:t>
                        </m:r>
                      </m:sup>
                    </m:sSup>
                  </m:oMath>
                </a14:m>
                <a:endParaRPr lang="en-US" dirty="0">
                  <a:latin typeface="+mj-lt"/>
                  <a:ea typeface="Palatino Linotype" charset="0"/>
                  <a:cs typeface="Palatino Linotype" charset="0"/>
                </a:endParaRPr>
              </a:p>
              <a:p>
                <a:r>
                  <a:rPr lang="en-US" dirty="0">
                    <a:latin typeface="+mj-lt"/>
                    <a:ea typeface="Palatino Linotype" charset="0"/>
                    <a:cs typeface="Palatino Linotype" charset="0"/>
                  </a:rPr>
                  <a:t>		(-200.0 m - 2.0 m) = (50.0 m/s)t + ½(-9.8 m/s</a:t>
                </a:r>
                <a:r>
                  <a:rPr lang="en-US" baseline="30000" dirty="0">
                    <a:latin typeface="+mj-lt"/>
                    <a:ea typeface="Palatino Linotype" charset="0"/>
                    <a:cs typeface="Palatino Linotype" charset="0"/>
                  </a:rPr>
                  <a:t>2</a:t>
                </a:r>
                <a:r>
                  <a:rPr lang="en-US" dirty="0">
                    <a:latin typeface="+mj-lt"/>
                    <a:ea typeface="Palatino Linotype" charset="0"/>
                    <a:cs typeface="Palatino Linotype" charset="0"/>
                  </a:rPr>
                  <a:t>)t</a:t>
                </a:r>
                <a:r>
                  <a:rPr lang="en-US" baseline="30000" dirty="0">
                    <a:latin typeface="+mj-lt"/>
                    <a:ea typeface="Palatino Linotype" charset="0"/>
                    <a:cs typeface="Palatino Linotype" charset="0"/>
                  </a:rPr>
                  <a:t>2</a:t>
                </a:r>
                <a:r>
                  <a:rPr lang="en-US" dirty="0">
                    <a:latin typeface="+mj-lt"/>
                    <a:ea typeface="Palatino Linotype" charset="0"/>
                    <a:cs typeface="Palatino Linotype" charset="0"/>
                  </a:rPr>
                  <a:t>  </a:t>
                </a:r>
                <a:r>
                  <a:rPr lang="en-US" dirty="0">
                    <a:latin typeface="+mj-lt"/>
                    <a:ea typeface="Palatino Linotype" charset="0"/>
                    <a:cs typeface="Palatino Linotype" charset="0"/>
                    <a:sym typeface="Wingdings"/>
                  </a:rPr>
                  <a:t> now rearrange into quadratic:</a:t>
                </a:r>
              </a:p>
              <a:p>
                <a:r>
                  <a:rPr lang="en-US" dirty="0">
                    <a:latin typeface="+mj-lt"/>
                    <a:ea typeface="Palatino Linotype" charset="0"/>
                    <a:cs typeface="Palatino Linotype" charset="0"/>
                  </a:rPr>
                  <a:t>		0 = -4.9t</a:t>
                </a:r>
                <a:r>
                  <a:rPr lang="en-US" baseline="30000" dirty="0">
                    <a:latin typeface="+mj-lt"/>
                    <a:ea typeface="Palatino Linotype" charset="0"/>
                    <a:cs typeface="Palatino Linotype" charset="0"/>
                  </a:rPr>
                  <a:t>2</a:t>
                </a:r>
                <a:r>
                  <a:rPr lang="en-US" dirty="0">
                    <a:latin typeface="+mj-lt"/>
                    <a:ea typeface="Palatino Linotype" charset="0"/>
                    <a:cs typeface="Palatino Linotype" charset="0"/>
                  </a:rPr>
                  <a:t> + 50.0t</a:t>
                </a:r>
                <a:r>
                  <a:rPr lang="en-US" baseline="30000" dirty="0">
                    <a:latin typeface="+mj-lt"/>
                    <a:ea typeface="Palatino Linotype" charset="0"/>
                    <a:cs typeface="Palatino Linotype" charset="0"/>
                  </a:rPr>
                  <a:t> </a:t>
                </a:r>
                <a:r>
                  <a:rPr lang="en-US" dirty="0">
                    <a:latin typeface="+mj-lt"/>
                    <a:ea typeface="Palatino Linotype" charset="0"/>
                    <a:cs typeface="Palatino Linotype" charset="0"/>
                  </a:rPr>
                  <a:t>+ 202.0 </a:t>
                </a:r>
                <a:r>
                  <a:rPr lang="en-US" dirty="0">
                    <a:latin typeface="+mj-lt"/>
                    <a:ea typeface="Palatino Linotype" charset="0"/>
                    <a:cs typeface="Palatino Linotype" charset="0"/>
                    <a:sym typeface="Wingdings"/>
                  </a:rPr>
                  <a:t> quadratic formula t = </a:t>
                </a:r>
                <a:r>
                  <a:rPr lang="en-US" strike="sngStrike" dirty="0">
                    <a:latin typeface="+mj-lt"/>
                    <a:ea typeface="Palatino Linotype" charset="0"/>
                    <a:cs typeface="Palatino Linotype" charset="0"/>
                    <a:sym typeface="Wingdings"/>
                  </a:rPr>
                  <a:t>-3.10 s</a:t>
                </a:r>
                <a:r>
                  <a:rPr lang="en-US" dirty="0">
                    <a:latin typeface="+mj-lt"/>
                    <a:ea typeface="Palatino Linotype" charset="0"/>
                    <a:cs typeface="Palatino Linotype" charset="0"/>
                    <a:sym typeface="Wingdings"/>
                  </a:rPr>
                  <a:t>, </a:t>
                </a:r>
                <a:r>
                  <a:rPr lang="en-US" b="1" dirty="0">
                    <a:latin typeface="+mj-lt"/>
                    <a:ea typeface="Palatino Linotype" charset="0"/>
                    <a:cs typeface="Palatino Linotype" charset="0"/>
                    <a:sym typeface="Wingdings"/>
                  </a:rPr>
                  <a:t>13.3 s</a:t>
                </a:r>
                <a:r>
                  <a:rPr lang="en-US" dirty="0">
                    <a:latin typeface="+mj-lt"/>
                    <a:ea typeface="Palatino Linotype" charset="0"/>
                    <a:cs typeface="Palatino Linotype" charset="0"/>
                    <a:sym typeface="Wingdings"/>
                  </a:rPr>
                  <a:t> (obviously)</a:t>
                </a:r>
              </a:p>
              <a:p>
                <a:endParaRPr lang="en-US" dirty="0">
                  <a:latin typeface="+mj-lt"/>
                  <a:ea typeface="Palatino Linotype" charset="0"/>
                  <a:cs typeface="Palatino Linotype" charset="0"/>
                  <a:sym typeface="Wingdings"/>
                </a:endParaRPr>
              </a:p>
              <a:p>
                <a:r>
                  <a:rPr lang="en-US" dirty="0">
                    <a:latin typeface="+mj-lt"/>
                    <a:ea typeface="Palatino Linotype" charset="0"/>
                    <a:cs typeface="Palatino Linotype" charset="0"/>
                    <a:sym typeface="Wingdings"/>
                  </a:rPr>
                  <a:t>Now use horizontal to find how far:</a:t>
                </a:r>
              </a:p>
              <a:p>
                <a:r>
                  <a:rPr lang="en-US" dirty="0">
                    <a:latin typeface="+mj-lt"/>
                    <a:ea typeface="Palatino Linotype" charset="0"/>
                    <a:cs typeface="Palatino Linotype" charset="0"/>
                    <a:sym typeface="Wingdings"/>
                  </a:rPr>
                  <a:t>		x = v</a:t>
                </a:r>
                <a:r>
                  <a:rPr lang="en-US" baseline="-25000" dirty="0">
                    <a:latin typeface="+mj-lt"/>
                    <a:ea typeface="Palatino Linotype" charset="0"/>
                    <a:cs typeface="Palatino Linotype" charset="0"/>
                    <a:sym typeface="Wingdings"/>
                  </a:rPr>
                  <a:t>1x</a:t>
                </a:r>
                <a:r>
                  <a:rPr lang="en-US" dirty="0">
                    <a:latin typeface="+mj-lt"/>
                    <a:ea typeface="Palatino Linotype" charset="0"/>
                    <a:cs typeface="Palatino Linotype" charset="0"/>
                    <a:sym typeface="Wingdings"/>
                  </a:rPr>
                  <a:t>t = (86.6 m/s)(13.3 s) = </a:t>
                </a:r>
                <a:r>
                  <a:rPr lang="en-US" b="1" dirty="0">
                    <a:latin typeface="+mj-lt"/>
                    <a:ea typeface="Palatino Linotype" charset="0"/>
                    <a:cs typeface="Palatino Linotype" charset="0"/>
                    <a:sym typeface="Wingdings"/>
                  </a:rPr>
                  <a:t>1150 m</a:t>
                </a:r>
                <a:endParaRPr lang="en-US" b="1" dirty="0">
                  <a:latin typeface="+mj-lt"/>
                  <a:ea typeface="Palatino Linotype" charset="0"/>
                  <a:cs typeface="Palatino Linotype"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37506" y="4100598"/>
                <a:ext cx="8668987" cy="2430089"/>
              </a:xfrm>
              <a:prstGeom prst="rect">
                <a:avLst/>
              </a:prstGeom>
              <a:blipFill>
                <a:blip r:embed="rId2"/>
                <a:stretch>
                  <a:fillRect l="-586" t="-1042" r="-439" b="-2604"/>
                </a:stretch>
              </a:blipFill>
            </p:spPr>
            <p:txBody>
              <a:bodyPr/>
              <a:lstStyle/>
              <a:p>
                <a:r>
                  <a:rPr lang="en-US">
                    <a:noFill/>
                  </a:rPr>
                  <a:t> </a:t>
                </a:r>
              </a:p>
            </p:txBody>
          </p:sp>
        </mc:Fallback>
      </mc:AlternateContent>
      <p:sp>
        <p:nvSpPr>
          <p:cNvPr id="2" name="Title 1"/>
          <p:cNvSpPr>
            <a:spLocks noGrp="1"/>
          </p:cNvSpPr>
          <p:nvPr>
            <p:ph type="title"/>
          </p:nvPr>
        </p:nvSpPr>
        <p:spPr/>
        <p:txBody>
          <a:bodyPr>
            <a:normAutofit fontScale="90000"/>
          </a:bodyPr>
          <a:lstStyle/>
          <a:p>
            <a:r>
              <a:rPr lang="en-US" dirty="0">
                <a:solidFill>
                  <a:srgbClr val="FF0000"/>
                </a:solidFill>
                <a:latin typeface="Apple Chancery" panose="03020702040506060504" pitchFamily="66" charset="-79"/>
                <a:cs typeface="Apple Chancery" panose="03020702040506060504" pitchFamily="66" charset="-79"/>
              </a:rPr>
              <a:t>Cannonball problem . . . </a:t>
            </a:r>
            <a:br>
              <a:rPr lang="en-US" dirty="0">
                <a:solidFill>
                  <a:srgbClr val="FF0000"/>
                </a:solidFill>
                <a:latin typeface="Apple Chancery" panose="03020702040506060504" pitchFamily="66" charset="-79"/>
                <a:cs typeface="Apple Chancery" panose="03020702040506060504" pitchFamily="66" charset="-79"/>
              </a:rPr>
            </a:br>
            <a:r>
              <a:rPr lang="en-US" dirty="0">
                <a:solidFill>
                  <a:srgbClr val="FF0000"/>
                </a:solidFill>
                <a:latin typeface="Apple Chancery" panose="03020702040506060504" pitchFamily="66" charset="-79"/>
                <a:cs typeface="Apple Chancery" panose="03020702040506060504" pitchFamily="66" charset="-79"/>
              </a:rPr>
              <a:t>How high? How far?</a:t>
            </a:r>
          </a:p>
        </p:txBody>
      </p:sp>
      <p:sp>
        <p:nvSpPr>
          <p:cNvPr id="3" name="Content Placeholder 2"/>
          <p:cNvSpPr>
            <a:spLocks noGrp="1"/>
          </p:cNvSpPr>
          <p:nvPr>
            <p:ph idx="1"/>
          </p:nvPr>
        </p:nvSpPr>
        <p:spPr>
          <a:xfrm>
            <a:off x="95096" y="1669123"/>
            <a:ext cx="8704613" cy="385912"/>
          </a:xfrm>
        </p:spPr>
        <p:txBody>
          <a:bodyPr>
            <a:noAutofit/>
          </a:bodyPr>
          <a:lstStyle/>
          <a:p>
            <a:r>
              <a:rPr lang="en-US" sz="2000" dirty="0">
                <a:latin typeface="+mj-lt"/>
              </a:rPr>
              <a:t>If you were asked to find the two distances above, here’s what you might do:</a:t>
            </a:r>
          </a:p>
        </p:txBody>
      </p:sp>
      <mc:AlternateContent xmlns:mc="http://schemas.openxmlformats.org/markup-compatibility/2006" xmlns:a14="http://schemas.microsoft.com/office/drawing/2010/main">
        <mc:Choice Requires="a14">
          <p:sp>
            <p:nvSpPr>
              <p:cNvPr id="4" name="TextBox 3"/>
              <p:cNvSpPr txBox="1"/>
              <p:nvPr/>
            </p:nvSpPr>
            <p:spPr>
              <a:xfrm>
                <a:off x="237506" y="2221289"/>
                <a:ext cx="8668988" cy="1808059"/>
              </a:xfrm>
              <a:prstGeom prst="rect">
                <a:avLst/>
              </a:prstGeom>
              <a:noFill/>
            </p:spPr>
            <p:txBody>
              <a:bodyPr wrap="square" rtlCol="0">
                <a:spAutoFit/>
              </a:bodyPr>
              <a:lstStyle/>
              <a:p>
                <a:r>
                  <a:rPr lang="en-US" i="1" dirty="0">
                    <a:latin typeface="+mj-lt"/>
                    <a:ea typeface="Palatino Linotype" charset="0"/>
                    <a:cs typeface="Palatino Linotype" charset="0"/>
                  </a:rPr>
                  <a:t>How high?</a:t>
                </a:r>
                <a:endParaRPr lang="en-US" dirty="0">
                  <a:latin typeface="+mj-lt"/>
                  <a:ea typeface="Palatino Linotype" charset="0"/>
                  <a:cs typeface="Palatino Linotype" charset="0"/>
                </a:endParaRPr>
              </a:p>
              <a:p>
                <a:r>
                  <a:rPr lang="en-US" dirty="0">
                    <a:latin typeface="+mj-lt"/>
                    <a:ea typeface="Palatino Linotype" charset="0"/>
                    <a:cs typeface="Palatino Linotype" charset="0"/>
                  </a:rPr>
                  <a:t>     This requires the y direction only. You know v</a:t>
                </a:r>
                <a:r>
                  <a:rPr lang="en-US" baseline="-25000" dirty="0">
                    <a:latin typeface="+mj-lt"/>
                    <a:ea typeface="Palatino Linotype" charset="0"/>
                    <a:cs typeface="Palatino Linotype" charset="0"/>
                  </a:rPr>
                  <a:t>0y</a:t>
                </a:r>
                <a:r>
                  <a:rPr lang="en-US" dirty="0">
                    <a:latin typeface="+mj-lt"/>
                    <a:ea typeface="Palatino Linotype" charset="0"/>
                    <a:cs typeface="Palatino Linotype" charset="0"/>
                  </a:rPr>
                  <a:t> is 50.0 m/s and </a:t>
                </a:r>
                <a:r>
                  <a:rPr lang="en-US" dirty="0" err="1">
                    <a:latin typeface="+mj-lt"/>
                    <a:ea typeface="Palatino Linotype" charset="0"/>
                    <a:cs typeface="Palatino Linotype" charset="0"/>
                  </a:rPr>
                  <a:t>v</a:t>
                </a:r>
                <a:r>
                  <a:rPr lang="en-US" baseline="-25000" dirty="0" err="1">
                    <a:latin typeface="+mj-lt"/>
                    <a:ea typeface="Palatino Linotype" charset="0"/>
                    <a:cs typeface="Palatino Linotype" charset="0"/>
                  </a:rPr>
                  <a:t>top,y</a:t>
                </a:r>
                <a:r>
                  <a:rPr lang="en-US" dirty="0">
                    <a:latin typeface="+mj-lt"/>
                    <a:ea typeface="Palatino Linotype" charset="0"/>
                    <a:cs typeface="Palatino Linotype" charset="0"/>
                  </a:rPr>
                  <a:t> = 0 m/s so:</a:t>
                </a:r>
              </a:p>
              <a:p>
                <a:endParaRPr lang="en-US" dirty="0">
                  <a:latin typeface="+mj-lt"/>
                  <a:ea typeface="Palatino Linotype" charset="0"/>
                  <a:cs typeface="Palatino Linotype" charset="0"/>
                </a:endParaRPr>
              </a:p>
              <a:p>
                <a:r>
                  <a:rPr lang="en-US" dirty="0">
                    <a:latin typeface="+mj-lt"/>
                    <a:ea typeface="Palatino Linotype" charset="0"/>
                    <a:cs typeface="Palatino Linotype" charset="0"/>
                  </a:rPr>
                  <a:t>		</a:t>
                </a:r>
                <a14:m>
                  <m:oMath xmlns:m="http://schemas.openxmlformats.org/officeDocument/2006/math">
                    <m:sSubSup>
                      <m:sSubSupPr>
                        <m:ctrlPr>
                          <a:rPr lang="en-US" i="1">
                            <a:latin typeface="Cambria Math" panose="02040503050406030204" pitchFamily="18" charset="0"/>
                            <a:ea typeface="Palatino Linotype" charset="0"/>
                            <a:cs typeface="Palatino Linotype" charset="0"/>
                          </a:rPr>
                        </m:ctrlPr>
                      </m:sSubSupPr>
                      <m:e>
                        <m:r>
                          <a:rPr lang="en-US" i="1">
                            <a:latin typeface="Cambria Math" panose="02040503050406030204" pitchFamily="18" charset="0"/>
                            <a:ea typeface="Palatino Linotype" charset="0"/>
                            <a:cs typeface="Palatino Linotype" charset="0"/>
                          </a:rPr>
                          <m:t>𝑣</m:t>
                        </m:r>
                      </m:e>
                      <m:sub>
                        <m:r>
                          <a:rPr lang="en-US" i="1">
                            <a:latin typeface="Cambria Math" panose="02040503050406030204" pitchFamily="18" charset="0"/>
                            <a:ea typeface="Palatino Linotype" charset="0"/>
                            <a:cs typeface="Palatino Linotype" charset="0"/>
                          </a:rPr>
                          <m:t>2</m:t>
                        </m:r>
                        <m:r>
                          <a:rPr lang="en-US" i="1">
                            <a:latin typeface="Cambria Math" panose="02040503050406030204" pitchFamily="18" charset="0"/>
                            <a:ea typeface="Palatino Linotype" charset="0"/>
                            <a:cs typeface="Palatino Linotype" charset="0"/>
                          </a:rPr>
                          <m:t>𝑦</m:t>
                        </m:r>
                      </m:sub>
                      <m:sup>
                        <m:r>
                          <a:rPr lang="en-US" i="1">
                            <a:latin typeface="Cambria Math" panose="02040503050406030204" pitchFamily="18" charset="0"/>
                            <a:ea typeface="Palatino Linotype" charset="0"/>
                            <a:cs typeface="Palatino Linotype" charset="0"/>
                          </a:rPr>
                          <m:t>2</m:t>
                        </m:r>
                      </m:sup>
                    </m:sSubSup>
                    <m:r>
                      <a:rPr lang="en-US" i="1">
                        <a:latin typeface="Cambria Math" panose="02040503050406030204" pitchFamily="18" charset="0"/>
                        <a:ea typeface="Palatino Linotype" charset="0"/>
                        <a:cs typeface="Palatino Linotype" charset="0"/>
                      </a:rPr>
                      <m:t>=</m:t>
                    </m:r>
                    <m:sSubSup>
                      <m:sSubSupPr>
                        <m:ctrlPr>
                          <a:rPr lang="en-US" i="1">
                            <a:latin typeface="Cambria Math" panose="02040503050406030204" pitchFamily="18" charset="0"/>
                            <a:ea typeface="Palatino Linotype" charset="0"/>
                            <a:cs typeface="Palatino Linotype" charset="0"/>
                          </a:rPr>
                        </m:ctrlPr>
                      </m:sSubSupPr>
                      <m:e>
                        <m:r>
                          <a:rPr lang="en-US" i="1">
                            <a:latin typeface="Cambria Math" panose="02040503050406030204" pitchFamily="18" charset="0"/>
                            <a:ea typeface="Palatino Linotype" charset="0"/>
                            <a:cs typeface="Palatino Linotype" charset="0"/>
                          </a:rPr>
                          <m:t>𝑣</m:t>
                        </m:r>
                      </m:e>
                      <m:sub>
                        <m:r>
                          <a:rPr lang="en-US" i="1">
                            <a:latin typeface="Cambria Math" panose="02040503050406030204" pitchFamily="18" charset="0"/>
                            <a:ea typeface="Palatino Linotype" charset="0"/>
                            <a:cs typeface="Palatino Linotype" charset="0"/>
                          </a:rPr>
                          <m:t>1</m:t>
                        </m:r>
                        <m:r>
                          <a:rPr lang="en-US" i="1">
                            <a:latin typeface="Cambria Math" panose="02040503050406030204" pitchFamily="18" charset="0"/>
                            <a:ea typeface="Palatino Linotype" charset="0"/>
                            <a:cs typeface="Palatino Linotype" charset="0"/>
                          </a:rPr>
                          <m:t>𝑦</m:t>
                        </m:r>
                      </m:sub>
                      <m:sup>
                        <m:r>
                          <a:rPr lang="en-US" i="1">
                            <a:latin typeface="Cambria Math" panose="02040503050406030204" pitchFamily="18" charset="0"/>
                            <a:ea typeface="Palatino Linotype" charset="0"/>
                            <a:cs typeface="Palatino Linotype" charset="0"/>
                          </a:rPr>
                          <m:t>2</m:t>
                        </m:r>
                      </m:sup>
                    </m:sSubSup>
                    <m:r>
                      <a:rPr lang="en-US" i="1">
                        <a:latin typeface="Cambria Math" panose="02040503050406030204" pitchFamily="18" charset="0"/>
                        <a:ea typeface="Palatino Linotype" charset="0"/>
                        <a:cs typeface="Palatino Linotype" charset="0"/>
                      </a:rPr>
                      <m:t>+2</m:t>
                    </m:r>
                    <m:r>
                      <a:rPr lang="en-US" i="1">
                        <a:latin typeface="Cambria Math" panose="02040503050406030204" pitchFamily="18" charset="0"/>
                        <a:ea typeface="Palatino Linotype" charset="0"/>
                        <a:cs typeface="Palatino Linotype" charset="0"/>
                      </a:rPr>
                      <m:t>𝑎</m:t>
                    </m:r>
                    <m:d>
                      <m:dPr>
                        <m:ctrlPr>
                          <a:rPr lang="en-US" i="1">
                            <a:latin typeface="Cambria Math" panose="02040503050406030204" pitchFamily="18" charset="0"/>
                            <a:ea typeface="Palatino Linotype" charset="0"/>
                            <a:cs typeface="Palatino Linotype" charset="0"/>
                          </a:rPr>
                        </m:ctrlPr>
                      </m:dPr>
                      <m:e>
                        <m:sSub>
                          <m:sSubPr>
                            <m:ctrlPr>
                              <a:rPr lang="en-US" i="1">
                                <a:latin typeface="Cambria Math" panose="02040503050406030204" pitchFamily="18" charset="0"/>
                                <a:ea typeface="Palatino Linotype" charset="0"/>
                                <a:cs typeface="Palatino Linotype" charset="0"/>
                              </a:rPr>
                            </m:ctrlPr>
                          </m:sSubPr>
                          <m:e>
                            <m:r>
                              <a:rPr lang="en-US" i="1">
                                <a:latin typeface="Cambria Math" panose="02040503050406030204" pitchFamily="18" charset="0"/>
                                <a:ea typeface="Palatino Linotype" charset="0"/>
                                <a:cs typeface="Palatino Linotype" charset="0"/>
                              </a:rPr>
                              <m:t>𝑦</m:t>
                            </m:r>
                          </m:e>
                          <m:sub>
                            <m:r>
                              <a:rPr lang="en-US" i="1">
                                <a:latin typeface="Cambria Math" panose="02040503050406030204" pitchFamily="18" charset="0"/>
                                <a:ea typeface="Palatino Linotype" charset="0"/>
                                <a:cs typeface="Palatino Linotype" charset="0"/>
                              </a:rPr>
                              <m:t>2</m:t>
                            </m:r>
                          </m:sub>
                        </m:sSub>
                        <m:r>
                          <a:rPr lang="en-US" i="1">
                            <a:latin typeface="Cambria Math" panose="02040503050406030204" pitchFamily="18" charset="0"/>
                            <a:ea typeface="Palatino Linotype" charset="0"/>
                            <a:cs typeface="Palatino Linotype" charset="0"/>
                          </a:rPr>
                          <m:t>−</m:t>
                        </m:r>
                        <m:sSub>
                          <m:sSubPr>
                            <m:ctrlPr>
                              <a:rPr lang="en-US" i="1">
                                <a:latin typeface="Cambria Math" panose="02040503050406030204" pitchFamily="18" charset="0"/>
                                <a:ea typeface="Palatino Linotype" charset="0"/>
                                <a:cs typeface="Palatino Linotype" charset="0"/>
                              </a:rPr>
                            </m:ctrlPr>
                          </m:sSubPr>
                          <m:e>
                            <m:r>
                              <a:rPr lang="en-US" i="1">
                                <a:latin typeface="Cambria Math" panose="02040503050406030204" pitchFamily="18" charset="0"/>
                                <a:ea typeface="Palatino Linotype" charset="0"/>
                                <a:cs typeface="Palatino Linotype" charset="0"/>
                              </a:rPr>
                              <m:t>𝑦</m:t>
                            </m:r>
                          </m:e>
                          <m:sub>
                            <m:r>
                              <a:rPr lang="en-US" i="1">
                                <a:latin typeface="Cambria Math" panose="02040503050406030204" pitchFamily="18" charset="0"/>
                                <a:ea typeface="Palatino Linotype" charset="0"/>
                                <a:cs typeface="Palatino Linotype" charset="0"/>
                              </a:rPr>
                              <m:t>1</m:t>
                            </m:r>
                          </m:sub>
                        </m:sSub>
                      </m:e>
                    </m:d>
                  </m:oMath>
                </a14:m>
                <a:endParaRPr lang="en-US" dirty="0">
                  <a:latin typeface="+mj-lt"/>
                  <a:ea typeface="Palatino Linotype" charset="0"/>
                  <a:cs typeface="Palatino Linotype" charset="0"/>
                </a:endParaRPr>
              </a:p>
              <a:p>
                <a:r>
                  <a:rPr lang="en-US" dirty="0">
                    <a:latin typeface="+mj-lt"/>
                    <a:ea typeface="Palatino Linotype" charset="0"/>
                    <a:cs typeface="Palatino Linotype" charset="0"/>
                  </a:rPr>
                  <a:t>		0 = (50.0 m/s)</a:t>
                </a:r>
                <a:r>
                  <a:rPr lang="en-US" baseline="30000" dirty="0">
                    <a:latin typeface="+mj-lt"/>
                    <a:ea typeface="Palatino Linotype" charset="0"/>
                    <a:cs typeface="Palatino Linotype" charset="0"/>
                  </a:rPr>
                  <a:t>2</a:t>
                </a:r>
                <a:r>
                  <a:rPr lang="en-US" dirty="0">
                    <a:latin typeface="+mj-lt"/>
                    <a:ea typeface="Palatino Linotype" charset="0"/>
                    <a:cs typeface="Palatino Linotype" charset="0"/>
                  </a:rPr>
                  <a:t> + 2(-9.8 m/s</a:t>
                </a:r>
                <a:r>
                  <a:rPr lang="en-US" baseline="30000" dirty="0">
                    <a:latin typeface="+mj-lt"/>
                    <a:ea typeface="Palatino Linotype" charset="0"/>
                    <a:cs typeface="Palatino Linotype" charset="0"/>
                  </a:rPr>
                  <a:t>2</a:t>
                </a:r>
                <a:r>
                  <a:rPr lang="en-US" dirty="0">
                    <a:latin typeface="+mj-lt"/>
                    <a:ea typeface="Palatino Linotype" charset="0"/>
                    <a:cs typeface="Palatino Linotype" charset="0"/>
                  </a:rPr>
                  <a:t>)(y</a:t>
                </a:r>
                <a:r>
                  <a:rPr lang="en-US" baseline="-25000" dirty="0">
                    <a:latin typeface="+mj-lt"/>
                    <a:ea typeface="Palatino Linotype" charset="0"/>
                    <a:cs typeface="Palatino Linotype" charset="0"/>
                  </a:rPr>
                  <a:t>2</a:t>
                </a:r>
                <a:r>
                  <a:rPr lang="en-US" dirty="0">
                    <a:latin typeface="+mj-lt"/>
                    <a:ea typeface="Palatino Linotype" charset="0"/>
                    <a:cs typeface="Palatino Linotype" charset="0"/>
                  </a:rPr>
                  <a:t> -  0 m)</a:t>
                </a:r>
              </a:p>
              <a:p>
                <a:r>
                  <a:rPr lang="en-US" dirty="0">
                    <a:latin typeface="+mj-lt"/>
                    <a:ea typeface="Palatino Linotype" charset="0"/>
                    <a:cs typeface="Palatino Linotype" charset="0"/>
                  </a:rPr>
                  <a:t>		=&gt; </a:t>
                </a:r>
                <a:r>
                  <a:rPr lang="en-US" b="1" dirty="0">
                    <a:latin typeface="+mj-lt"/>
                    <a:ea typeface="Palatino Linotype" charset="0"/>
                    <a:cs typeface="Palatino Linotype" charset="0"/>
                  </a:rPr>
                  <a:t>y</a:t>
                </a:r>
                <a:r>
                  <a:rPr lang="en-US" b="1" baseline="-25000" dirty="0">
                    <a:latin typeface="+mj-lt"/>
                    <a:ea typeface="Palatino Linotype" charset="0"/>
                    <a:cs typeface="Palatino Linotype" charset="0"/>
                  </a:rPr>
                  <a:t>2</a:t>
                </a:r>
                <a:r>
                  <a:rPr lang="en-US" b="1" dirty="0">
                    <a:latin typeface="+mj-lt"/>
                    <a:ea typeface="Palatino Linotype" charset="0"/>
                    <a:cs typeface="Palatino Linotype" charset="0"/>
                  </a:rPr>
                  <a:t> = 131 m </a:t>
                </a:r>
              </a:p>
            </p:txBody>
          </p:sp>
        </mc:Choice>
        <mc:Fallback xmlns="">
          <p:sp>
            <p:nvSpPr>
              <p:cNvPr id="4" name="TextBox 3"/>
              <p:cNvSpPr txBox="1">
                <a:spLocks noRot="1" noChangeAspect="1" noMove="1" noResize="1" noEditPoints="1" noAdjustHandles="1" noChangeArrowheads="1" noChangeShapeType="1" noTextEdit="1"/>
              </p:cNvSpPr>
              <p:nvPr/>
            </p:nvSpPr>
            <p:spPr>
              <a:xfrm>
                <a:off x="237506" y="2221289"/>
                <a:ext cx="8668988" cy="1808059"/>
              </a:xfrm>
              <a:prstGeom prst="rect">
                <a:avLst/>
              </a:prstGeom>
              <a:blipFill>
                <a:blip r:embed="rId3"/>
                <a:stretch>
                  <a:fillRect l="-586" t="-1399" b="-4196"/>
                </a:stretch>
              </a:blipFill>
            </p:spPr>
            <p:txBody>
              <a:bodyPr/>
              <a:lstStyle/>
              <a:p>
                <a:r>
                  <a:rPr lang="en-US">
                    <a:noFill/>
                  </a:rPr>
                  <a:t> </a:t>
                </a:r>
              </a:p>
            </p:txBody>
          </p:sp>
        </mc:Fallback>
      </mc:AlternateContent>
    </p:spTree>
    <p:extLst>
      <p:ext uri="{BB962C8B-B14F-4D97-AF65-F5344CB8AC3E}">
        <p14:creationId xmlns:p14="http://schemas.microsoft.com/office/powerpoint/2010/main" val="1402940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0000"/>
                </a:solidFill>
                <a:latin typeface="Apple Chancery" panose="03020702040506060504" pitchFamily="66" charset="-79"/>
                <a:cs typeface="Apple Chancery" panose="03020702040506060504" pitchFamily="66" charset="-79"/>
              </a:rPr>
              <a:t>What about final velocity?</a:t>
            </a:r>
          </a:p>
        </p:txBody>
      </p:sp>
      <p:sp>
        <p:nvSpPr>
          <p:cNvPr id="3" name="Content Placeholder 2"/>
          <p:cNvSpPr>
            <a:spLocks noGrp="1"/>
          </p:cNvSpPr>
          <p:nvPr>
            <p:ph idx="1"/>
          </p:nvPr>
        </p:nvSpPr>
        <p:spPr>
          <a:xfrm>
            <a:off x="457200" y="1785898"/>
            <a:ext cx="8423564" cy="3482727"/>
          </a:xfrm>
        </p:spPr>
        <p:txBody>
          <a:bodyPr>
            <a:normAutofit fontScale="25000" lnSpcReduction="20000"/>
          </a:bodyPr>
          <a:lstStyle/>
          <a:p>
            <a:r>
              <a:rPr lang="en-US" sz="8600" dirty="0">
                <a:solidFill>
                  <a:srgbClr val="FF0000"/>
                </a:solidFill>
                <a:latin typeface="Apple Chancery" panose="03020702040506060504" pitchFamily="66" charset="-79"/>
                <a:cs typeface="Apple Chancery" panose="03020702040506060504" pitchFamily="66" charset="-79"/>
              </a:rPr>
              <a:t>For a projectile</a:t>
            </a:r>
            <a:r>
              <a:rPr lang="en-US" sz="5000" dirty="0">
                <a:latin typeface="+mj-lt"/>
              </a:rPr>
              <a:t>, </a:t>
            </a:r>
            <a:r>
              <a:rPr lang="en-US" sz="8000" dirty="0">
                <a:latin typeface="+mj-lt"/>
              </a:rPr>
              <a:t>when it hits the ground, its final velocity vector has BOTH an x-component and a y-component. </a:t>
            </a:r>
          </a:p>
          <a:p>
            <a:pPr lvl="1"/>
            <a:r>
              <a:rPr lang="en-US" sz="8000" dirty="0">
                <a:latin typeface="+mj-lt"/>
              </a:rPr>
              <a:t>We know the x-component of velocity never changes (a</a:t>
            </a:r>
            <a:r>
              <a:rPr lang="en-US" sz="8000" baseline="-25000" dirty="0">
                <a:latin typeface="+mj-lt"/>
              </a:rPr>
              <a:t>x</a:t>
            </a:r>
            <a:r>
              <a:rPr lang="en-US" sz="8000" dirty="0">
                <a:latin typeface="+mj-lt"/>
              </a:rPr>
              <a:t> = 0)</a:t>
            </a:r>
          </a:p>
          <a:p>
            <a:pPr lvl="1"/>
            <a:r>
              <a:rPr lang="en-US" sz="8000" dirty="0">
                <a:latin typeface="+mj-lt"/>
              </a:rPr>
              <a:t>We can find the y-component using kinematics</a:t>
            </a:r>
          </a:p>
          <a:p>
            <a:pPr lvl="1"/>
            <a:endParaRPr lang="en-US" sz="8000" i="0" dirty="0">
              <a:latin typeface="+mj-lt"/>
            </a:endParaRPr>
          </a:p>
          <a:p>
            <a:pPr lvl="1"/>
            <a:endParaRPr lang="en-US" sz="8000" i="0" dirty="0">
              <a:latin typeface="+mj-lt"/>
            </a:endParaRPr>
          </a:p>
          <a:p>
            <a:pPr marL="457200" lvl="1" indent="0">
              <a:buNone/>
            </a:pPr>
            <a:endParaRPr lang="en-US" sz="8000" dirty="0">
              <a:latin typeface="+mj-lt"/>
            </a:endParaRPr>
          </a:p>
          <a:p>
            <a:pPr lvl="1"/>
            <a:endParaRPr lang="en-US" sz="8000" i="0" dirty="0">
              <a:latin typeface="+mj-lt"/>
            </a:endParaRPr>
          </a:p>
          <a:p>
            <a:pPr lvl="1"/>
            <a:endParaRPr lang="en-US" sz="8000" i="0" dirty="0">
              <a:latin typeface="+mj-lt"/>
            </a:endParaRPr>
          </a:p>
          <a:p>
            <a:pPr lvl="1"/>
            <a:r>
              <a:rPr lang="en-US" sz="8000" i="0" dirty="0">
                <a:latin typeface="+mj-lt"/>
              </a:rPr>
              <a:t>The final velocity can be expressed in unit vector notation (above) or polar notation (requiring you to find the resultant and angle and state both).</a:t>
            </a:r>
          </a:p>
          <a:p>
            <a:pPr lvl="1"/>
            <a:endParaRPr lang="en-US" sz="5000" i="0" dirty="0">
              <a:latin typeface="+mj-lt"/>
            </a:endParaRPr>
          </a:p>
          <a:p>
            <a:pPr lvl="1"/>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2333678595"/>
              </p:ext>
            </p:extLst>
          </p:nvPr>
        </p:nvGraphicFramePr>
        <p:xfrm>
          <a:off x="3339941" y="3018342"/>
          <a:ext cx="2908020" cy="521691"/>
        </p:xfrm>
        <a:graphic>
          <a:graphicData uri="http://schemas.openxmlformats.org/presentationml/2006/ole">
            <mc:AlternateContent xmlns:mc="http://schemas.openxmlformats.org/markup-compatibility/2006">
              <mc:Choice xmlns:v="urn:schemas-microsoft-com:vml" Requires="v">
                <p:oleObj spid="_x0000_s5134" name="Equation" r:id="rId3" imgW="1562100" imgH="279400" progId="Equation.DSMT4">
                  <p:embed/>
                </p:oleObj>
              </mc:Choice>
              <mc:Fallback>
                <p:oleObj name="Equation" r:id="rId3" imgW="1562100" imgH="279400" progId="Equation.DSMT4">
                  <p:embed/>
                  <p:pic>
                    <p:nvPicPr>
                      <p:cNvPr id="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9941" y="3018342"/>
                        <a:ext cx="2908020" cy="521691"/>
                      </a:xfrm>
                      <a:prstGeom prst="rect">
                        <a:avLst/>
                      </a:prstGeom>
                      <a:noFill/>
                      <a:ln>
                        <a:noFill/>
                      </a:ln>
                    </p:spPr>
                  </p:pic>
                </p:oleObj>
              </mc:Fallback>
            </mc:AlternateContent>
          </a:graphicData>
        </a:graphic>
      </p:graphicFrame>
      <p:cxnSp>
        <p:nvCxnSpPr>
          <p:cNvPr id="5" name="Curved Connector 28"/>
          <p:cNvCxnSpPr>
            <a:cxnSpLocks noChangeShapeType="1"/>
          </p:cNvCxnSpPr>
          <p:nvPr/>
        </p:nvCxnSpPr>
        <p:spPr bwMode="auto">
          <a:xfrm rot="16200000" flipV="1">
            <a:off x="3956413" y="3587394"/>
            <a:ext cx="628650" cy="342900"/>
          </a:xfrm>
          <a:prstGeom prst="curvedConnector3">
            <a:avLst>
              <a:gd name="adj1" fmla="val 50000"/>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6" name="TextBox 31"/>
          <p:cNvSpPr txBox="1">
            <a:spLocks noChangeArrowheads="1"/>
          </p:cNvSpPr>
          <p:nvPr/>
        </p:nvSpPr>
        <p:spPr bwMode="auto">
          <a:xfrm>
            <a:off x="3927837" y="4073170"/>
            <a:ext cx="27492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600" dirty="0">
                <a:latin typeface="+mj-lt"/>
              </a:rPr>
              <a:t>ALWAYS THE SAME!!!!</a:t>
            </a:r>
          </a:p>
        </p:txBody>
      </p:sp>
    </p:spTree>
    <p:extLst>
      <p:ext uri="{BB962C8B-B14F-4D97-AF65-F5344CB8AC3E}">
        <p14:creationId xmlns:p14="http://schemas.microsoft.com/office/powerpoint/2010/main" val="647193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7187"/>
          </a:xfrm>
        </p:spPr>
        <p:txBody>
          <a:bodyPr>
            <a:normAutofit/>
          </a:bodyPr>
          <a:lstStyle/>
          <a:p>
            <a:r>
              <a:rPr lang="en-US" sz="4000" dirty="0">
                <a:solidFill>
                  <a:srgbClr val="FF0000"/>
                </a:solidFill>
                <a:latin typeface="Apple Chancery" panose="03020702040506060504" pitchFamily="66" charset="-79"/>
                <a:cs typeface="Apple Chancery" panose="03020702040506060504" pitchFamily="66" charset="-79"/>
              </a:rPr>
              <a:t>Velocity at a point for a projectile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98697"/>
                <a:ext cx="8229600" cy="4525963"/>
              </a:xfrm>
            </p:spPr>
            <p:txBody>
              <a:bodyPr>
                <a:noAutofit/>
              </a:bodyPr>
              <a:lstStyle/>
              <a:p>
                <a:r>
                  <a:rPr lang="en-US" sz="2000" dirty="0">
                    <a:latin typeface="Times New Roman" panose="02020603050405020304" pitchFamily="18" charset="0"/>
                    <a:cs typeface="Times New Roman" panose="02020603050405020304" pitchFamily="18" charset="0"/>
                  </a:rPr>
                  <a:t>Velocity at the top of the arc:</a:t>
                </a:r>
              </a:p>
              <a:p>
                <a:pPr lvl="1"/>
                <a:r>
                  <a:rPr lang="en-US" sz="2000" dirty="0">
                    <a:latin typeface="Times New Roman" panose="02020603050405020304" pitchFamily="18" charset="0"/>
                    <a:cs typeface="Times New Roman" panose="02020603050405020304" pitchFamily="18" charset="0"/>
                  </a:rPr>
                  <a:t>Y component is zero. X component is unchanged, so still 86.6 m/s. therefore:</a:t>
                </a:r>
              </a:p>
              <a:p>
                <a:pPr lvl="1"/>
                <a:r>
                  <a:rPr lang="en-US" sz="2000" dirty="0" err="1">
                    <a:latin typeface="Times New Roman" panose="02020603050405020304" pitchFamily="18" charset="0"/>
                    <a:cs typeface="Times New Roman" panose="02020603050405020304" pitchFamily="18" charset="0"/>
                  </a:rPr>
                  <a:t>V</a:t>
                </a:r>
                <a:r>
                  <a:rPr lang="en-US" sz="2000" baseline="-25000" dirty="0" err="1">
                    <a:latin typeface="Times New Roman" panose="02020603050405020304" pitchFamily="18" charset="0"/>
                    <a:cs typeface="Times New Roman" panose="02020603050405020304" pitchFamily="18" charset="0"/>
                  </a:rPr>
                  <a:t>top</a:t>
                </a:r>
                <a:r>
                  <a:rPr lang="en-US" sz="2000" dirty="0">
                    <a:latin typeface="Times New Roman" panose="02020603050405020304" pitchFamily="18" charset="0"/>
                    <a:cs typeface="Times New Roman" panose="02020603050405020304" pitchFamily="18" charset="0"/>
                  </a:rPr>
                  <a:t> = (86.6 m/s)</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𝑖</m:t>
                        </m:r>
                      </m:e>
                    </m:acc>
                    <m:r>
                      <a:rPr lang="en-US" sz="2000" b="0" i="1" smtClean="0">
                        <a:latin typeface="Cambria Math" panose="02040503050406030204" pitchFamily="18" charset="0"/>
                      </a:rPr>
                      <m:t>+0</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𝑗</m:t>
                        </m:r>
                      </m:e>
                    </m:acc>
                  </m:oMath>
                </a14:m>
                <a:r>
                  <a:rPr lang="en-US" sz="2000" dirty="0">
                    <a:latin typeface="Times New Roman" panose="02020603050405020304" pitchFamily="18" charset="0"/>
                    <a:cs typeface="Times New Roman" panose="02020603050405020304" pitchFamily="18" charset="0"/>
                  </a:rPr>
                  <a:t> 	(or, </a:t>
                </a:r>
                <a:r>
                  <a:rPr lang="en-US" sz="2000" dirty="0" err="1">
                    <a:latin typeface="Times New Roman" panose="02020603050405020304" pitchFamily="18" charset="0"/>
                    <a:cs typeface="Times New Roman" panose="02020603050405020304" pitchFamily="18" charset="0"/>
                  </a:rPr>
                  <a:t>V</a:t>
                </a:r>
                <a:r>
                  <a:rPr lang="en-US" sz="2000" baseline="-25000" dirty="0" err="1">
                    <a:latin typeface="Times New Roman" panose="02020603050405020304" pitchFamily="18" charset="0"/>
                    <a:cs typeface="Times New Roman" panose="02020603050405020304" pitchFamily="18" charset="0"/>
                  </a:rPr>
                  <a:t>top</a:t>
                </a:r>
                <a:r>
                  <a:rPr lang="en-US" sz="2000" dirty="0">
                    <a:latin typeface="Times New Roman" panose="02020603050405020304" pitchFamily="18" charset="0"/>
                    <a:cs typeface="Times New Roman" panose="02020603050405020304" pitchFamily="18" charset="0"/>
                  </a:rPr>
                  <a:t> = 86.6 m/s </a:t>
                </a:r>
                <a14:m>
                  <m:oMath xmlns:m="http://schemas.openxmlformats.org/officeDocument/2006/math">
                    <m:r>
                      <a:rPr lang="en-US" sz="2000" i="1" smtClean="0">
                        <a:latin typeface="Cambria Math" panose="02040503050406030204" pitchFamily="18" charset="0"/>
                        <a:ea typeface="Cambria Math" charset="0"/>
                        <a:cs typeface="Cambria Math" charset="0"/>
                      </a:rPr>
                      <m:t>≮</m:t>
                    </m:r>
                    <m:r>
                      <a:rPr lang="en-US" sz="2000" b="0" i="1" smtClean="0">
                        <a:latin typeface="Cambria Math" panose="02040503050406030204" pitchFamily="18" charset="0"/>
                        <a:ea typeface="Cambria Math" charset="0"/>
                        <a:cs typeface="Cambria Math" charset="0"/>
                      </a:rPr>
                      <m:t>0</m:t>
                    </m:r>
                    <m:r>
                      <a:rPr lang="it-IT" sz="2000" b="0" i="1" smtClean="0">
                        <a:latin typeface="Cambria Math" panose="02040503050406030204" pitchFamily="18" charset="0"/>
                        <a:ea typeface="Cambria Math" charset="0"/>
                        <a:cs typeface="Cambria Math" charset="0"/>
                      </a:rPr>
                      <m:t>°</m:t>
                    </m:r>
                  </m:oMath>
                </a14:m>
                <a:r>
                  <a:rPr lang="en-US" sz="2000" dirty="0">
                    <a:latin typeface="Times New Roman" panose="02020603050405020304" pitchFamily="18" charset="0"/>
                    <a:cs typeface="Times New Roman" panose="02020603050405020304" pitchFamily="18" charset="0"/>
                  </a:rPr>
                  <a:t>)</a:t>
                </a:r>
              </a:p>
              <a:p>
                <a:pPr lvl="1"/>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Velocity on impact:</a:t>
                </a:r>
              </a:p>
              <a:p>
                <a:pPr lvl="1"/>
                <a:r>
                  <a:rPr lang="en-US" sz="2000" dirty="0">
                    <a:latin typeface="Times New Roman" panose="02020603050405020304" pitchFamily="18" charset="0"/>
                    <a:cs typeface="Times New Roman" panose="02020603050405020304" pitchFamily="18" charset="0"/>
                  </a:rPr>
                  <a:t>Y component calculation: v</a:t>
                </a:r>
                <a:r>
                  <a:rPr lang="en-US" sz="2000" baseline="-25000" dirty="0">
                    <a:latin typeface="Times New Roman" panose="02020603050405020304" pitchFamily="18" charset="0"/>
                    <a:cs typeface="Times New Roman" panose="02020603050405020304" pitchFamily="18" charset="0"/>
                  </a:rPr>
                  <a:t>2y</a:t>
                </a:r>
                <a:r>
                  <a:rPr lang="en-US" sz="2000" dirty="0">
                    <a:latin typeface="Times New Roman" panose="02020603050405020304" pitchFamily="18" charset="0"/>
                    <a:cs typeface="Times New Roman" panose="02020603050405020304" pitchFamily="18" charset="0"/>
                  </a:rPr>
                  <a:t> = v</a:t>
                </a:r>
                <a:r>
                  <a:rPr lang="en-US" sz="2000" baseline="-25000" dirty="0">
                    <a:latin typeface="Times New Roman" panose="02020603050405020304" pitchFamily="18" charset="0"/>
                    <a:cs typeface="Times New Roman" panose="02020603050405020304" pitchFamily="18" charset="0"/>
                  </a:rPr>
                  <a:t>1y</a:t>
                </a:r>
                <a:r>
                  <a:rPr lang="en-US" sz="2000" dirty="0">
                    <a:latin typeface="Times New Roman" panose="02020603050405020304" pitchFamily="18" charset="0"/>
                    <a:cs typeface="Times New Roman" panose="02020603050405020304" pitchFamily="18" charset="0"/>
                  </a:rPr>
                  <a:t> + at = (50.0 m/s) + (-9.8 m/s</a:t>
                </a:r>
                <a:r>
                  <a:rPr lang="en-US" sz="2000" baseline="30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)(13.3 s) = -80.3m/s</a:t>
                </a:r>
              </a:p>
              <a:p>
                <a:pPr lvl="1"/>
                <a:r>
                  <a:rPr lang="en-US" sz="2000" dirty="0">
                    <a:latin typeface="Times New Roman" panose="02020603050405020304" pitchFamily="18" charset="0"/>
                    <a:cs typeface="Times New Roman" panose="02020603050405020304" pitchFamily="18" charset="0"/>
                  </a:rPr>
                  <a:t>X component STILL 86.6 m/s</a:t>
                </a:r>
              </a:p>
              <a:p>
                <a:pPr lvl="1"/>
                <a:r>
                  <a:rPr lang="en-US" sz="2000" dirty="0">
                    <a:latin typeface="Times New Roman" panose="02020603050405020304" pitchFamily="18" charset="0"/>
                    <a:cs typeface="Times New Roman" panose="02020603050405020304" pitchFamily="18" charset="0"/>
                  </a:rPr>
                  <a:t>In unit vector: </a:t>
                </a:r>
                <a:r>
                  <a:rPr lang="en-US" sz="2000" b="1" dirty="0" err="1">
                    <a:latin typeface="Times New Roman" panose="02020603050405020304" pitchFamily="18" charset="0"/>
                    <a:cs typeface="Times New Roman" panose="02020603050405020304" pitchFamily="18" charset="0"/>
                  </a:rPr>
                  <a:t>v</a:t>
                </a:r>
                <a:r>
                  <a:rPr lang="en-US" sz="2000" b="1" baseline="-25000" dirty="0" err="1">
                    <a:latin typeface="Times New Roman" panose="02020603050405020304" pitchFamily="18" charset="0"/>
                    <a:cs typeface="Times New Roman" panose="02020603050405020304" pitchFamily="18" charset="0"/>
                  </a:rPr>
                  <a:t>final</a:t>
                </a:r>
                <a:r>
                  <a:rPr lang="en-US" sz="2000" b="1" dirty="0">
                    <a:latin typeface="Times New Roman" panose="02020603050405020304" pitchFamily="18" charset="0"/>
                    <a:cs typeface="Times New Roman" panose="02020603050405020304" pitchFamily="18" charset="0"/>
                  </a:rPr>
                  <a:t> = (86.6 m/s) </a:t>
                </a:r>
                <a14:m>
                  <m:oMath xmlns:m="http://schemas.openxmlformats.org/officeDocument/2006/math">
                    <m:acc>
                      <m:accPr>
                        <m:chr m:val="̂"/>
                        <m:ctrlPr>
                          <a:rPr lang="en-US" sz="2000" b="1" i="1">
                            <a:latin typeface="Cambria Math" panose="02040503050406030204" pitchFamily="18" charset="0"/>
                          </a:rPr>
                        </m:ctrlPr>
                      </m:accPr>
                      <m:e>
                        <m:r>
                          <a:rPr lang="en-US" sz="2000" b="1" i="1">
                            <a:latin typeface="Cambria Math" panose="02040503050406030204" pitchFamily="18" charset="0"/>
                          </a:rPr>
                          <m:t>𝐢</m:t>
                        </m:r>
                      </m:e>
                    </m:acc>
                  </m:oMath>
                </a14:m>
                <a:r>
                  <a:rPr lang="en-US" sz="2000" b="1" dirty="0">
                    <a:latin typeface="Times New Roman" panose="02020603050405020304" pitchFamily="18" charset="0"/>
                    <a:cs typeface="Times New Roman" panose="02020603050405020304" pitchFamily="18" charset="0"/>
                  </a:rPr>
                  <a:t> + (-80.3 m/s) </a:t>
                </a:r>
                <a14:m>
                  <m:oMath xmlns:m="http://schemas.openxmlformats.org/officeDocument/2006/math">
                    <m:acc>
                      <m:accPr>
                        <m:chr m:val="̂"/>
                        <m:ctrlPr>
                          <a:rPr lang="en-US" sz="2000" b="1" i="1">
                            <a:latin typeface="Cambria Math" panose="02040503050406030204" pitchFamily="18" charset="0"/>
                          </a:rPr>
                        </m:ctrlPr>
                      </m:accPr>
                      <m:e>
                        <m:r>
                          <a:rPr lang="en-US" sz="2000" b="1" i="1" smtClean="0">
                            <a:latin typeface="Cambria Math" panose="02040503050406030204" pitchFamily="18" charset="0"/>
                          </a:rPr>
                          <m:t>𝒋</m:t>
                        </m:r>
                      </m:e>
                    </m:acc>
                  </m:oMath>
                </a14:m>
                <a:endParaRPr lang="en-US" sz="2000" b="1"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In polar: </a:t>
                </a:r>
                <a14:m>
                  <m:oMath xmlns:m="http://schemas.openxmlformats.org/officeDocument/2006/math">
                    <m:d>
                      <m:dPr>
                        <m:begChr m:val="|"/>
                        <m:endChr m:val="|"/>
                        <m:ctrlPr>
                          <a:rPr lang="hr-HR"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𝑣</m:t>
                            </m:r>
                          </m:e>
                          <m:sub>
                            <m:r>
                              <a:rPr lang="en-US" sz="2000" i="1">
                                <a:latin typeface="Cambria Math" panose="02040503050406030204" pitchFamily="18" charset="0"/>
                              </a:rPr>
                              <m:t>𝑓𝑖𝑛𝑎𝑙</m:t>
                            </m:r>
                          </m:sub>
                        </m:sSub>
                      </m:e>
                    </m:d>
                    <m:r>
                      <a:rPr lang="en-US" sz="2000" i="1">
                        <a:latin typeface="Cambria Math" panose="02040503050406030204" pitchFamily="18" charset="0"/>
                      </a:rPr>
                      <m:t>=</m:t>
                    </m:r>
                    <m:rad>
                      <m:radPr>
                        <m:degHide m:val="on"/>
                        <m:ctrlPr>
                          <a:rPr lang="en-US" sz="2000" i="1">
                            <a:latin typeface="Cambria Math" panose="02040503050406030204" pitchFamily="18" charset="0"/>
                          </a:rPr>
                        </m:ctrlPr>
                      </m:radPr>
                      <m:deg/>
                      <m:e>
                        <m:sSup>
                          <m:sSupPr>
                            <m:ctrlPr>
                              <a:rPr lang="en-US" sz="2000" i="1">
                                <a:latin typeface="Cambria Math" panose="02040503050406030204" pitchFamily="18" charset="0"/>
                              </a:rPr>
                            </m:ctrlPr>
                          </m:sSupPr>
                          <m:e>
                            <m:r>
                              <a:rPr lang="en-US" sz="2000" i="1">
                                <a:latin typeface="Cambria Math" panose="02040503050406030204" pitchFamily="18" charset="0"/>
                              </a:rPr>
                              <m:t>(86.6 </m:t>
                            </m:r>
                            <m:r>
                              <a:rPr lang="en-US" sz="2000" i="1">
                                <a:latin typeface="Cambria Math" panose="02040503050406030204" pitchFamily="18" charset="0"/>
                              </a:rPr>
                              <m:t>𝑚</m:t>
                            </m:r>
                            <m:r>
                              <a:rPr lang="en-US" sz="2000" i="1">
                                <a:latin typeface="Cambria Math" panose="02040503050406030204" pitchFamily="18" charset="0"/>
                              </a:rPr>
                              <m:t>/</m:t>
                            </m:r>
                            <m:r>
                              <a:rPr lang="en-US" sz="2000" i="1">
                                <a:latin typeface="Cambria Math" panose="02040503050406030204" pitchFamily="18" charset="0"/>
                              </a:rPr>
                              <m:t>𝑠</m:t>
                            </m:r>
                            <m:r>
                              <a:rPr lang="en-US" sz="2000" i="1">
                                <a:latin typeface="Cambria Math" panose="02040503050406030204" pitchFamily="18" charset="0"/>
                              </a:rPr>
                              <m:t>)</m:t>
                            </m:r>
                          </m:e>
                          <m:sup>
                            <m:r>
                              <a:rPr lang="en-US" sz="2000" i="1">
                                <a:latin typeface="Cambria Math" panose="02040503050406030204" pitchFamily="18" charset="0"/>
                              </a:rPr>
                              <m:t>2</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(−80.3 </m:t>
                            </m:r>
                            <m:r>
                              <a:rPr lang="en-US" sz="2000" i="1">
                                <a:latin typeface="Cambria Math" panose="02040503050406030204" pitchFamily="18" charset="0"/>
                              </a:rPr>
                              <m:t>𝑚</m:t>
                            </m:r>
                            <m:r>
                              <a:rPr lang="en-US" sz="2000" i="1">
                                <a:latin typeface="Cambria Math" panose="02040503050406030204" pitchFamily="18" charset="0"/>
                              </a:rPr>
                              <m:t>/</m:t>
                            </m:r>
                            <m:r>
                              <a:rPr lang="en-US" sz="2000" i="1">
                                <a:latin typeface="Cambria Math" panose="02040503050406030204" pitchFamily="18" charset="0"/>
                              </a:rPr>
                              <m:t>𝑠</m:t>
                            </m:r>
                            <m:r>
                              <a:rPr lang="en-US" sz="2000" i="1">
                                <a:latin typeface="Cambria Math" panose="02040503050406030204" pitchFamily="18" charset="0"/>
                              </a:rPr>
                              <m:t>)</m:t>
                            </m:r>
                          </m:e>
                          <m:sup>
                            <m:r>
                              <a:rPr lang="en-US" sz="2000" i="1">
                                <a:latin typeface="Cambria Math" panose="02040503050406030204" pitchFamily="18" charset="0"/>
                              </a:rPr>
                              <m:t>2</m:t>
                            </m:r>
                          </m:sup>
                        </m:sSup>
                      </m:e>
                    </m:rad>
                    <m:r>
                      <a:rPr lang="en-US" sz="2000" i="1">
                        <a:latin typeface="Cambria Math" panose="02040503050406030204" pitchFamily="18" charset="0"/>
                      </a:rPr>
                      <m:t>=118</m:t>
                    </m:r>
                    <m:f>
                      <m:fPr>
                        <m:ctrlPr>
                          <a:rPr lang="en-US" sz="2000" i="1">
                            <a:latin typeface="Cambria Math" panose="02040503050406030204" pitchFamily="18" charset="0"/>
                          </a:rPr>
                        </m:ctrlPr>
                      </m:fPr>
                      <m:num>
                        <m:r>
                          <a:rPr lang="en-US" sz="2000" i="1">
                            <a:latin typeface="Cambria Math" panose="02040503050406030204" pitchFamily="18" charset="0"/>
                          </a:rPr>
                          <m:t>𝑚</m:t>
                        </m:r>
                      </m:num>
                      <m:den>
                        <m:r>
                          <a:rPr lang="en-US" sz="2000" i="1">
                            <a:latin typeface="Cambria Math" panose="02040503050406030204" pitchFamily="18" charset="0"/>
                          </a:rPr>
                          <m:t>𝑠</m:t>
                        </m:r>
                      </m:den>
                    </m:f>
                    <m:r>
                      <a:rPr lang="en-US" sz="2000" i="1">
                        <a:latin typeface="Cambria Math" panose="02040503050406030204" pitchFamily="18" charset="0"/>
                      </a:rPr>
                      <m:t>;</m:t>
                    </m:r>
                    <m:r>
                      <a:rPr lang="en-US" sz="2000" b="0" i="1" smtClean="0">
                        <a:latin typeface="Cambria Math" panose="02040503050406030204" pitchFamily="18" charset="0"/>
                      </a:rPr>
                      <m:t>          </m:t>
                    </m:r>
                  </m:oMath>
                </a14:m>
                <a:endParaRPr lang="en-US" sz="2000" b="0" i="1" dirty="0">
                  <a:latin typeface="Cambria Math" panose="02040503050406030204" pitchFamily="18" charset="0"/>
                </a:endParaRPr>
              </a:p>
              <a:p>
                <a:pPr marL="457200" lvl="1" indent="0">
                  <a:buNone/>
                </a:pPr>
                <a:r>
                  <a:rPr lang="en-US" sz="2000" dirty="0">
                    <a:latin typeface="Times New Roman" panose="02020603050405020304" pitchFamily="18" charset="0"/>
                    <a:cs typeface="Times New Roman" panose="02020603050405020304" pitchFamily="18" charset="0"/>
                  </a:rPr>
                  <a:t>with </a:t>
                </a:r>
                <a14:m>
                  <m:oMath xmlns:m="http://schemas.openxmlformats.org/officeDocument/2006/math">
                    <m:r>
                      <a:rPr lang="en-US" sz="2000" i="1">
                        <a:latin typeface="Cambria Math" panose="02040503050406030204" pitchFamily="18" charset="0"/>
                      </a:rPr>
                      <m:t> </m:t>
                    </m:r>
                    <m:r>
                      <a:rPr lang="en-US" sz="2000" i="1">
                        <a:latin typeface="Cambria Math" panose="02040503050406030204" pitchFamily="18" charset="0"/>
                        <a:ea typeface="Cambria Math" charset="0"/>
                        <a:cs typeface="Cambria Math" charset="0"/>
                      </a:rPr>
                      <m:t>𝜃</m:t>
                    </m:r>
                    <m:r>
                      <a:rPr lang="en-US" sz="2000" i="1">
                        <a:latin typeface="Cambria Math" panose="02040503050406030204" pitchFamily="18" charset="0"/>
                        <a:ea typeface="Cambria Math" charset="0"/>
                        <a:cs typeface="Cambria Math" charset="0"/>
                      </a:rPr>
                      <m:t>=</m:t>
                    </m:r>
                    <m:func>
                      <m:funcPr>
                        <m:ctrlPr>
                          <a:rPr lang="mr-IN" sz="2000" i="1">
                            <a:latin typeface="Cambria Math" panose="02040503050406030204" pitchFamily="18" charset="0"/>
                            <a:ea typeface="Cambria Math" charset="0"/>
                            <a:cs typeface="Cambria Math" charset="0"/>
                          </a:rPr>
                        </m:ctrlPr>
                      </m:funcPr>
                      <m:fName>
                        <m:sSup>
                          <m:sSupPr>
                            <m:ctrlPr>
                              <a:rPr lang="mr-IN" sz="2000" i="1">
                                <a:latin typeface="Cambria Math" panose="02040503050406030204" pitchFamily="18" charset="0"/>
                                <a:ea typeface="Cambria Math" charset="0"/>
                                <a:cs typeface="Cambria Math" charset="0"/>
                              </a:rPr>
                            </m:ctrlPr>
                          </m:sSupPr>
                          <m:e>
                            <m:r>
                              <m:rPr>
                                <m:sty m:val="p"/>
                              </m:rPr>
                              <a:rPr lang="mr-IN" sz="2000">
                                <a:latin typeface="Cambria Math" panose="02040503050406030204" pitchFamily="18" charset="0"/>
                                <a:ea typeface="Cambria Math" charset="0"/>
                                <a:cs typeface="Cambria Math" charset="0"/>
                              </a:rPr>
                              <m:t>tan</m:t>
                            </m:r>
                          </m:e>
                          <m:sup>
                            <m:r>
                              <a:rPr lang="mr-IN" sz="2000" i="1">
                                <a:latin typeface="Cambria Math" panose="02040503050406030204" pitchFamily="18" charset="0"/>
                                <a:ea typeface="Cambria Math" charset="0"/>
                                <a:cs typeface="Cambria Math" charset="0"/>
                              </a:rPr>
                              <m:t>−1</m:t>
                            </m:r>
                          </m:sup>
                        </m:sSup>
                      </m:fName>
                      <m:e>
                        <m:d>
                          <m:dPr>
                            <m:ctrlPr>
                              <a:rPr lang="mr-IN" sz="2000" i="1">
                                <a:latin typeface="Cambria Math" panose="02040503050406030204" pitchFamily="18" charset="0"/>
                                <a:ea typeface="Cambria Math" charset="0"/>
                                <a:cs typeface="Cambria Math" charset="0"/>
                              </a:rPr>
                            </m:ctrlPr>
                          </m:dPr>
                          <m:e>
                            <m:f>
                              <m:fPr>
                                <m:ctrlPr>
                                  <a:rPr lang="mr-IN" sz="2000" i="1">
                                    <a:latin typeface="Cambria Math" panose="02040503050406030204" pitchFamily="18" charset="0"/>
                                    <a:ea typeface="Cambria Math" charset="0"/>
                                    <a:cs typeface="Cambria Math" charset="0"/>
                                  </a:rPr>
                                </m:ctrlPr>
                              </m:fPr>
                              <m:num>
                                <m:r>
                                  <a:rPr lang="en-US" sz="2000" i="1">
                                    <a:latin typeface="Cambria Math" panose="02040503050406030204" pitchFamily="18" charset="0"/>
                                    <a:ea typeface="Cambria Math" charset="0"/>
                                    <a:cs typeface="Cambria Math" charset="0"/>
                                  </a:rPr>
                                  <m:t>−80.3</m:t>
                                </m:r>
                              </m:num>
                              <m:den>
                                <m:r>
                                  <a:rPr lang="en-US" sz="2000" i="1">
                                    <a:latin typeface="Cambria Math" panose="02040503050406030204" pitchFamily="18" charset="0"/>
                                    <a:ea typeface="Cambria Math" charset="0"/>
                                    <a:cs typeface="Cambria Math" charset="0"/>
                                  </a:rPr>
                                  <m:t>86.6</m:t>
                                </m:r>
                              </m:den>
                            </m:f>
                          </m:e>
                        </m:d>
                        <m:r>
                          <a:rPr lang="en-US" sz="2000" i="1">
                            <a:latin typeface="Cambria Math" panose="02040503050406030204" pitchFamily="18" charset="0"/>
                            <a:ea typeface="Cambria Math" charset="0"/>
                            <a:cs typeface="Cambria Math" charset="0"/>
                          </a:rPr>
                          <m:t>=−42.9</m:t>
                        </m:r>
                        <m:r>
                          <a:rPr lang="it-IT" sz="2000" i="1">
                            <a:latin typeface="Cambria Math" panose="02040503050406030204" pitchFamily="18" charset="0"/>
                            <a:ea typeface="Cambria Math" charset="0"/>
                            <a:cs typeface="Cambria Math" charset="0"/>
                          </a:rPr>
                          <m:t>°</m:t>
                        </m:r>
                      </m:e>
                    </m:func>
                  </m:oMath>
                </a14:m>
                <a:r>
                  <a:rPr lang="en-US" sz="2000" dirty="0">
                    <a:latin typeface="Times New Roman" panose="02020603050405020304" pitchFamily="18" charset="0"/>
                    <a:cs typeface="Times New Roman" panose="02020603050405020304" pitchFamily="18" charset="0"/>
                  </a:rPr>
                  <a:t>    </a:t>
                </a:r>
              </a:p>
              <a:p>
                <a:pPr marL="457200" lvl="1" indent="0">
                  <a:buNone/>
                </a:pPr>
                <a:r>
                  <a:rPr lang="en-US" sz="2000" dirty="0">
                    <a:latin typeface="Times New Roman" panose="02020603050405020304" pitchFamily="18" charset="0"/>
                    <a:cs typeface="Times New Roman" panose="02020603050405020304" pitchFamily="18" charset="0"/>
                  </a:rPr>
                  <a:t>                      so </a:t>
                </a:r>
                <a:r>
                  <a:rPr lang="en-US" sz="2000" b="1" dirty="0" err="1">
                    <a:latin typeface="Times New Roman" panose="02020603050405020304" pitchFamily="18" charset="0"/>
                    <a:cs typeface="Times New Roman" panose="02020603050405020304" pitchFamily="18" charset="0"/>
                  </a:rPr>
                  <a:t>v</a:t>
                </a:r>
                <a:r>
                  <a:rPr lang="en-US" sz="2000" b="1" baseline="-25000" dirty="0" err="1">
                    <a:latin typeface="Times New Roman" panose="02020603050405020304" pitchFamily="18" charset="0"/>
                    <a:cs typeface="Times New Roman" panose="02020603050405020304" pitchFamily="18" charset="0"/>
                  </a:rPr>
                  <a:t>final</a:t>
                </a:r>
                <a:r>
                  <a:rPr lang="en-US" sz="2000" b="1" dirty="0">
                    <a:latin typeface="Times New Roman" panose="02020603050405020304" pitchFamily="18" charset="0"/>
                    <a:cs typeface="Times New Roman" panose="02020603050405020304" pitchFamily="18" charset="0"/>
                  </a:rPr>
                  <a:t> = 118 m/s </a:t>
                </a:r>
                <a14:m>
                  <m:oMath xmlns:m="http://schemas.openxmlformats.org/officeDocument/2006/math">
                    <m:r>
                      <a:rPr lang="en-US" sz="2000" b="1">
                        <a:latin typeface="Cambria Math" panose="02040503050406030204" pitchFamily="18" charset="0"/>
                        <a:ea typeface="Cambria Math" charset="0"/>
                        <a:cs typeface="Cambria Math" charset="0"/>
                      </a:rPr>
                      <m:t>≮</m:t>
                    </m:r>
                    <m:r>
                      <a:rPr lang="en-US" sz="2000" b="1" i="1">
                        <a:latin typeface="Cambria Math" panose="02040503050406030204" pitchFamily="18" charset="0"/>
                        <a:ea typeface="Cambria Math" charset="0"/>
                        <a:cs typeface="Cambria Math" charset="0"/>
                      </a:rPr>
                      <m:t>−</m:t>
                    </m:r>
                    <m:r>
                      <a:rPr lang="en-US" sz="2000" b="1" i="1">
                        <a:latin typeface="Cambria Math" panose="02040503050406030204" pitchFamily="18" charset="0"/>
                        <a:ea typeface="Cambria Math" charset="0"/>
                        <a:cs typeface="Cambria Math" charset="0"/>
                      </a:rPr>
                      <m:t>𝟒𝟐</m:t>
                    </m:r>
                    <m:r>
                      <a:rPr lang="en-US" sz="2000" b="1" i="1">
                        <a:latin typeface="Cambria Math" panose="02040503050406030204" pitchFamily="18" charset="0"/>
                        <a:ea typeface="Cambria Math" charset="0"/>
                        <a:cs typeface="Cambria Math" charset="0"/>
                      </a:rPr>
                      <m:t>.</m:t>
                    </m:r>
                    <m:r>
                      <a:rPr lang="en-US" sz="2000" b="1" i="1">
                        <a:latin typeface="Cambria Math" panose="02040503050406030204" pitchFamily="18" charset="0"/>
                        <a:ea typeface="Cambria Math" charset="0"/>
                        <a:cs typeface="Cambria Math" charset="0"/>
                      </a:rPr>
                      <m:t>𝟗</m:t>
                    </m:r>
                    <m:r>
                      <a:rPr lang="it-IT" sz="2000" b="1">
                        <a:latin typeface="Cambria Math" panose="02040503050406030204" pitchFamily="18" charset="0"/>
                        <a:ea typeface="Cambria Math" charset="0"/>
                        <a:cs typeface="Cambria Math" charset="0"/>
                      </a:rPr>
                      <m:t>°</m:t>
                    </m:r>
                  </m:oMath>
                </a14:m>
                <a:endParaRPr lang="en-US" sz="2000" b="1"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98697"/>
                <a:ext cx="8229600" cy="4525963"/>
              </a:xfrm>
              <a:blipFill>
                <a:blip r:embed="rId2"/>
                <a:stretch>
                  <a:fillRect l="-617" t="-559" b="-13128"/>
                </a:stretch>
              </a:blipFill>
            </p:spPr>
            <p:txBody>
              <a:bodyPr/>
              <a:lstStyle/>
              <a:p>
                <a:r>
                  <a:rPr lang="en-US">
                    <a:noFill/>
                  </a:rPr>
                  <a:t> </a:t>
                </a:r>
              </a:p>
            </p:txBody>
          </p:sp>
        </mc:Fallback>
      </mc:AlternateContent>
    </p:spTree>
    <p:extLst>
      <p:ext uri="{BB962C8B-B14F-4D97-AF65-F5344CB8AC3E}">
        <p14:creationId xmlns:p14="http://schemas.microsoft.com/office/powerpoint/2010/main" val="3649137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0000"/>
                </a:solidFill>
                <a:latin typeface="Apple Chancery" panose="03020702040506060504" pitchFamily="66" charset="-79"/>
                <a:cs typeface="Apple Chancery" panose="03020702040506060504" pitchFamily="66" charset="-79"/>
              </a:rPr>
              <a:t>To Catch a Ball Lab</a:t>
            </a:r>
          </a:p>
        </p:txBody>
      </p:sp>
      <p:sp>
        <p:nvSpPr>
          <p:cNvPr id="3" name="Content Placeholder 2"/>
          <p:cNvSpPr>
            <a:spLocks noGrp="1"/>
          </p:cNvSpPr>
          <p:nvPr>
            <p:ph idx="1"/>
          </p:nvPr>
        </p:nvSpPr>
        <p:spPr>
          <a:xfrm>
            <a:off x="231820" y="1417638"/>
            <a:ext cx="8680360" cy="4609675"/>
          </a:xfrm>
        </p:spPr>
        <p:txBody>
          <a:bodyPr>
            <a:normAutofit fontScale="25000" lnSpcReduction="20000"/>
          </a:bodyPr>
          <a:lstStyle/>
          <a:p>
            <a:r>
              <a:rPr lang="en-US" sz="8000" dirty="0">
                <a:latin typeface="Times New Roman" panose="02020603050405020304" pitchFamily="18" charset="0"/>
                <a:cs typeface="Times New Roman" panose="02020603050405020304" pitchFamily="18" charset="0"/>
              </a:rPr>
              <a:t>On Thursday, you will be executing the “To Catch a Ball Lab” procedure. This lab is EASY to do, but NOT SO EASY to prepare for. Basically, do the legwork BEFORE class!</a:t>
            </a:r>
          </a:p>
          <a:p>
            <a:r>
              <a:rPr lang="en-US" sz="8000" dirty="0">
                <a:latin typeface="Times New Roman" panose="02020603050405020304" pitchFamily="18" charset="0"/>
                <a:cs typeface="Times New Roman" panose="02020603050405020304" pitchFamily="18" charset="0"/>
              </a:rPr>
              <a:t>The set up: </a:t>
            </a:r>
          </a:p>
          <a:p>
            <a:pPr lvl="1"/>
            <a:r>
              <a:rPr lang="en-US" sz="8000" dirty="0">
                <a:latin typeface="Times New Roman" panose="02020603050405020304" pitchFamily="18" charset="0"/>
                <a:cs typeface="Times New Roman" panose="02020603050405020304" pitchFamily="18" charset="0"/>
              </a:rPr>
              <a:t>The ball moving at a determinable velocity rolls off a table of known height. Using your knowledge of kinematics and common sense, you and your partner need to calculate BEFOREHAND where a cup needs to be positioned on the floor to catch the ball. </a:t>
            </a:r>
          </a:p>
          <a:p>
            <a:r>
              <a:rPr lang="en-US" sz="8000" dirty="0">
                <a:latin typeface="Times New Roman" panose="02020603050405020304" pitchFamily="18" charset="0"/>
                <a:cs typeface="Times New Roman" panose="02020603050405020304" pitchFamily="18" charset="0"/>
              </a:rPr>
              <a:t>You must present your prelab BEFORE testing. This is the list of equations and summary of measurements you will need to complete the task.</a:t>
            </a:r>
          </a:p>
          <a:p>
            <a:r>
              <a:rPr lang="en-US" sz="8000" dirty="0">
                <a:latin typeface="Times New Roman" panose="02020603050405020304" pitchFamily="18" charset="0"/>
                <a:cs typeface="Times New Roman" panose="02020603050405020304" pitchFamily="18" charset="0"/>
              </a:rPr>
              <a:t>You will get a few minutes to take whatever data you need to calculate your predicted distance.</a:t>
            </a:r>
          </a:p>
          <a:p>
            <a:r>
              <a:rPr lang="en-US" sz="8000" dirty="0">
                <a:latin typeface="Times New Roman" panose="02020603050405020304" pitchFamily="18" charset="0"/>
                <a:cs typeface="Times New Roman" panose="02020603050405020304" pitchFamily="18" charset="0"/>
              </a:rPr>
              <a:t>Then you get ONE shot to test your prediction (yes there is partial credit).</a:t>
            </a:r>
          </a:p>
          <a:p>
            <a:pPr lvl="1"/>
            <a:r>
              <a:rPr lang="en-US" altLang="en-US" sz="8000" dirty="0">
                <a:latin typeface="Times New Roman" panose="02020603050405020304" pitchFamily="18" charset="0"/>
                <a:cs typeface="Times New Roman" panose="02020603050405020304" pitchFamily="18" charset="0"/>
              </a:rPr>
              <a:t>Your score on this lab will be determined by how close to the cup you come (hit it and you’ve got 20 points; be a cm or two off and you’ve got 19 points, etc.)</a:t>
            </a:r>
          </a:p>
          <a:p>
            <a:pPr lvl="1"/>
            <a:endParaRPr lang="en-US" dirty="0"/>
          </a:p>
        </p:txBody>
      </p:sp>
    </p:spTree>
    <p:extLst>
      <p:ext uri="{BB962C8B-B14F-4D97-AF65-F5344CB8AC3E}">
        <p14:creationId xmlns:p14="http://schemas.microsoft.com/office/powerpoint/2010/main" val="2606550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0000"/>
                </a:solidFill>
                <a:latin typeface="Apple Chancery" panose="03020702040506060504" pitchFamily="66" charset="-79"/>
                <a:cs typeface="Apple Chancery" panose="03020702040506060504" pitchFamily="66" charset="-79"/>
              </a:rPr>
              <a:t>To Catch a Ball lab</a:t>
            </a:r>
          </a:p>
        </p:txBody>
      </p:sp>
      <p:sp>
        <p:nvSpPr>
          <p:cNvPr id="4" name="Line 71"/>
          <p:cNvSpPr>
            <a:spLocks noChangeShapeType="1"/>
          </p:cNvSpPr>
          <p:nvPr/>
        </p:nvSpPr>
        <p:spPr bwMode="auto">
          <a:xfrm flipV="1">
            <a:off x="2114550" y="2286000"/>
            <a:ext cx="857250"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5" name="Line 81"/>
          <p:cNvSpPr>
            <a:spLocks noChangeShapeType="1"/>
          </p:cNvSpPr>
          <p:nvPr/>
        </p:nvSpPr>
        <p:spPr bwMode="auto">
          <a:xfrm flipH="1">
            <a:off x="2038350" y="5600700"/>
            <a:ext cx="4000500"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6" name="Text Box 86"/>
          <p:cNvSpPr txBox="1">
            <a:spLocks/>
          </p:cNvSpPr>
          <p:nvPr/>
        </p:nvSpPr>
        <p:spPr bwMode="auto">
          <a:xfrm>
            <a:off x="1028700" y="2686050"/>
            <a:ext cx="636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altLang="en-US" sz="1800"/>
              <a:t>table</a:t>
            </a:r>
          </a:p>
        </p:txBody>
      </p:sp>
      <p:sp>
        <p:nvSpPr>
          <p:cNvPr id="7" name="Text Box 87"/>
          <p:cNvSpPr txBox="1">
            <a:spLocks/>
          </p:cNvSpPr>
          <p:nvPr/>
        </p:nvSpPr>
        <p:spPr bwMode="auto">
          <a:xfrm>
            <a:off x="7372350" y="5314950"/>
            <a:ext cx="6383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altLang="en-US" sz="1800"/>
              <a:t>floor</a:t>
            </a:r>
          </a:p>
        </p:txBody>
      </p:sp>
      <p:sp>
        <p:nvSpPr>
          <p:cNvPr id="8" name="Line 89"/>
          <p:cNvSpPr>
            <a:spLocks noChangeShapeType="1"/>
          </p:cNvSpPr>
          <p:nvPr/>
        </p:nvSpPr>
        <p:spPr bwMode="auto">
          <a:xfrm flipH="1">
            <a:off x="2038350" y="2457450"/>
            <a:ext cx="1191" cy="285750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1350"/>
          </a:p>
        </p:txBody>
      </p:sp>
      <p:graphicFrame>
        <p:nvGraphicFramePr>
          <p:cNvPr id="9" name="Object 2"/>
          <p:cNvGraphicFramePr>
            <a:graphicFrameLocks noChangeAspect="1"/>
          </p:cNvGraphicFramePr>
          <p:nvPr/>
        </p:nvGraphicFramePr>
        <p:xfrm>
          <a:off x="2286001" y="1943100"/>
          <a:ext cx="213122" cy="285750"/>
        </p:xfrm>
        <a:graphic>
          <a:graphicData uri="http://schemas.openxmlformats.org/presentationml/2006/ole">
            <mc:AlternateContent xmlns:mc="http://schemas.openxmlformats.org/markup-compatibility/2006">
              <mc:Choice xmlns:v="urn:schemas-microsoft-com:vml" Requires="v">
                <p:oleObj spid="_x0000_s6151" name="Equation" r:id="rId3" imgW="152400" imgH="203200" progId="Equation.DSMT4">
                  <p:embed/>
                </p:oleObj>
              </mc:Choice>
              <mc:Fallback>
                <p:oleObj name="Equation" r:id="rId3" imgW="152400" imgH="203200" progId="Equation.DSMT4">
                  <p:embed/>
                  <p:pic>
                    <p:nvPicPr>
                      <p:cNvPr id="9"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1" y="1943100"/>
                        <a:ext cx="21312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 name="Object 3"/>
          <p:cNvGraphicFramePr>
            <a:graphicFrameLocks noChangeAspect="1"/>
          </p:cNvGraphicFramePr>
          <p:nvPr/>
        </p:nvGraphicFramePr>
        <p:xfrm>
          <a:off x="3981451" y="5657850"/>
          <a:ext cx="298847" cy="342900"/>
        </p:xfrm>
        <a:graphic>
          <a:graphicData uri="http://schemas.openxmlformats.org/presentationml/2006/ole">
            <mc:AlternateContent xmlns:mc="http://schemas.openxmlformats.org/markup-compatibility/2006">
              <mc:Choice xmlns:v="urn:schemas-microsoft-com:vml" Requires="v">
                <p:oleObj spid="_x0000_s6152" name="Equation" r:id="rId5" imgW="177800" imgH="203200" progId="Equation.DSMT4">
                  <p:embed/>
                </p:oleObj>
              </mc:Choice>
              <mc:Fallback>
                <p:oleObj name="Equation" r:id="rId5" imgW="177800" imgH="203200" progId="Equation.DSMT4">
                  <p:embed/>
                  <p:pic>
                    <p:nvPicPr>
                      <p:cNvPr id="1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1451" y="5657850"/>
                        <a:ext cx="298847"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 name="Object 4"/>
          <p:cNvGraphicFramePr>
            <a:graphicFrameLocks noChangeAspect="1"/>
          </p:cNvGraphicFramePr>
          <p:nvPr/>
        </p:nvGraphicFramePr>
        <p:xfrm>
          <a:off x="2095500" y="3600450"/>
          <a:ext cx="266700" cy="304800"/>
        </p:xfrm>
        <a:graphic>
          <a:graphicData uri="http://schemas.openxmlformats.org/presentationml/2006/ole">
            <mc:AlternateContent xmlns:mc="http://schemas.openxmlformats.org/markup-compatibility/2006">
              <mc:Choice xmlns:v="urn:schemas-microsoft-com:vml" Requires="v">
                <p:oleObj spid="_x0000_s6153" name="Equation" r:id="rId7" imgW="177800" imgH="203200" progId="Equation.DSMT4">
                  <p:embed/>
                </p:oleObj>
              </mc:Choice>
              <mc:Fallback>
                <p:oleObj name="Equation" r:id="rId7" imgW="177800" imgH="203200" progId="Equation.DSMT4">
                  <p:embed/>
                  <p:pic>
                    <p:nvPicPr>
                      <p:cNvPr id="11"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5500" y="3600450"/>
                        <a:ext cx="2667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 name="Rectangle 98"/>
          <p:cNvSpPr>
            <a:spLocks/>
          </p:cNvSpPr>
          <p:nvPr/>
        </p:nvSpPr>
        <p:spPr bwMode="auto">
          <a:xfrm>
            <a:off x="1085850" y="2343150"/>
            <a:ext cx="971550" cy="228600"/>
          </a:xfrm>
          <a:prstGeom prst="rect">
            <a:avLst/>
          </a:prstGeom>
          <a:blipFill dpi="0" rotWithShape="0">
            <a:blip r:embed="rId9"/>
            <a:srcRect/>
            <a:tile tx="0" ty="0" sx="100000" sy="100000" flip="none" algn="tl"/>
          </a:blipFill>
          <a:ln w="25400">
            <a:solidFill>
              <a:srgbClr val="000000"/>
            </a:solidFill>
            <a:miter lim="800000"/>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sz="2400"/>
          </a:p>
        </p:txBody>
      </p:sp>
      <p:sp>
        <p:nvSpPr>
          <p:cNvPr id="13" name="Rectangle 99"/>
          <p:cNvSpPr>
            <a:spLocks/>
          </p:cNvSpPr>
          <p:nvPr/>
        </p:nvSpPr>
        <p:spPr bwMode="auto">
          <a:xfrm>
            <a:off x="1828800" y="2571750"/>
            <a:ext cx="114300" cy="2800350"/>
          </a:xfrm>
          <a:prstGeom prst="rect">
            <a:avLst/>
          </a:prstGeom>
          <a:blipFill dpi="0" rotWithShape="0">
            <a:blip r:embed="rId9"/>
            <a:srcRect/>
            <a:tile tx="0" ty="0" sx="100000" sy="100000" flip="none" algn="tl"/>
          </a:blipFill>
          <a:ln w="25400">
            <a:solidFill>
              <a:srgbClr val="000000"/>
            </a:solidFill>
            <a:miter lim="800000"/>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sz="2400"/>
          </a:p>
        </p:txBody>
      </p:sp>
      <p:sp>
        <p:nvSpPr>
          <p:cNvPr id="14" name="Line 100"/>
          <p:cNvSpPr>
            <a:spLocks noChangeShapeType="1"/>
          </p:cNvSpPr>
          <p:nvPr/>
        </p:nvSpPr>
        <p:spPr bwMode="auto">
          <a:xfrm>
            <a:off x="1085850" y="5372100"/>
            <a:ext cx="714375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5" name="Oval 101"/>
          <p:cNvSpPr>
            <a:spLocks/>
          </p:cNvSpPr>
          <p:nvPr/>
        </p:nvSpPr>
        <p:spPr bwMode="auto">
          <a:xfrm>
            <a:off x="1943100" y="2228850"/>
            <a:ext cx="114300" cy="114300"/>
          </a:xfrm>
          <a:prstGeom prst="ellipse">
            <a:avLst/>
          </a:prstGeom>
          <a:blipFill dpi="0" rotWithShape="0">
            <a:blip r:embed="rId9"/>
            <a:srcRect/>
            <a:tile tx="0" ty="0" sx="100000" sy="100000" flip="none" algn="tl"/>
          </a:blipFill>
          <a:ln w="25400">
            <a:solidFill>
              <a:srgbClr val="000000"/>
            </a:solidFill>
            <a:round/>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sz="2400"/>
          </a:p>
        </p:txBody>
      </p:sp>
      <p:sp>
        <p:nvSpPr>
          <p:cNvPr id="16" name="Freeform 103"/>
          <p:cNvSpPr>
            <a:spLocks/>
          </p:cNvSpPr>
          <p:nvPr/>
        </p:nvSpPr>
        <p:spPr bwMode="auto">
          <a:xfrm>
            <a:off x="2057400" y="2286000"/>
            <a:ext cx="4000500" cy="3086100"/>
          </a:xfrm>
          <a:custGeom>
            <a:avLst/>
            <a:gdLst>
              <a:gd name="T0" fmla="*/ 0 w 3360"/>
              <a:gd name="T1" fmla="*/ 0 h 2592"/>
              <a:gd name="T2" fmla="*/ 2147483647 w 3360"/>
              <a:gd name="T3" fmla="*/ 2147483647 h 2592"/>
              <a:gd name="T4" fmla="*/ 2147483647 w 3360"/>
              <a:gd name="T5" fmla="*/ 2147483647 h 2592"/>
              <a:gd name="T6" fmla="*/ 2147483647 w 3360"/>
              <a:gd name="T7" fmla="*/ 2147483647 h 2592"/>
              <a:gd name="T8" fmla="*/ 2147483647 w 3360"/>
              <a:gd name="T9" fmla="*/ 2147483647 h 2592"/>
              <a:gd name="T10" fmla="*/ 2147483647 w 3360"/>
              <a:gd name="T11" fmla="*/ 2147483647 h 2592"/>
              <a:gd name="T12" fmla="*/ 2147483647 w 3360"/>
              <a:gd name="T13" fmla="*/ 2147483647 h 2592"/>
              <a:gd name="T14" fmla="*/ 2147483647 w 3360"/>
              <a:gd name="T15" fmla="*/ 2147483647 h 2592"/>
              <a:gd name="T16" fmla="*/ 0 60000 65536"/>
              <a:gd name="T17" fmla="*/ 0 60000 65536"/>
              <a:gd name="T18" fmla="*/ 0 60000 65536"/>
              <a:gd name="T19" fmla="*/ 0 60000 65536"/>
              <a:gd name="T20" fmla="*/ 0 60000 65536"/>
              <a:gd name="T21" fmla="*/ 0 60000 65536"/>
              <a:gd name="T22" fmla="*/ 0 60000 65536"/>
              <a:gd name="T23" fmla="*/ 0 60000 65536"/>
              <a:gd name="T24" fmla="*/ 0 w 3360"/>
              <a:gd name="T25" fmla="*/ 0 h 2592"/>
              <a:gd name="T26" fmla="*/ 3360 w 3360"/>
              <a:gd name="T27" fmla="*/ 2592 h 25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60" h="2592">
                <a:moveTo>
                  <a:pt x="0" y="0"/>
                </a:moveTo>
                <a:cubicBezTo>
                  <a:pt x="204" y="4"/>
                  <a:pt x="408" y="8"/>
                  <a:pt x="624" y="48"/>
                </a:cubicBezTo>
                <a:cubicBezTo>
                  <a:pt x="840" y="88"/>
                  <a:pt x="1104" y="160"/>
                  <a:pt x="1296" y="240"/>
                </a:cubicBezTo>
                <a:cubicBezTo>
                  <a:pt x="1488" y="320"/>
                  <a:pt x="1616" y="408"/>
                  <a:pt x="1776" y="528"/>
                </a:cubicBezTo>
                <a:cubicBezTo>
                  <a:pt x="1936" y="648"/>
                  <a:pt x="2080" y="768"/>
                  <a:pt x="2256" y="960"/>
                </a:cubicBezTo>
                <a:cubicBezTo>
                  <a:pt x="2432" y="1152"/>
                  <a:pt x="2664" y="1440"/>
                  <a:pt x="2832" y="1680"/>
                </a:cubicBezTo>
                <a:cubicBezTo>
                  <a:pt x="3000" y="1920"/>
                  <a:pt x="3176" y="2248"/>
                  <a:pt x="3264" y="2400"/>
                </a:cubicBezTo>
                <a:cubicBezTo>
                  <a:pt x="3352" y="2552"/>
                  <a:pt x="3356" y="2572"/>
                  <a:pt x="3360" y="2592"/>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sz="2400"/>
          </a:p>
        </p:txBody>
      </p:sp>
      <p:sp>
        <p:nvSpPr>
          <p:cNvPr id="17" name="Rectangle 18"/>
          <p:cNvSpPr>
            <a:spLocks noChangeArrowheads="1"/>
          </p:cNvSpPr>
          <p:nvPr/>
        </p:nvSpPr>
        <p:spPr bwMode="auto">
          <a:xfrm>
            <a:off x="5867400" y="5314950"/>
            <a:ext cx="342900" cy="57150"/>
          </a:xfrm>
          <a:prstGeom prst="rect">
            <a:avLst/>
          </a:prstGeom>
          <a:blipFill dpi="0" rotWithShape="0">
            <a:blip r:embed="rId9"/>
            <a:srcRect/>
            <a:tile tx="0" ty="0" sx="100000" sy="100000" flip="none" algn="tl"/>
          </a:blipFill>
          <a:ln w="25400">
            <a:solidFill>
              <a:srgbClr val="000000"/>
            </a:solidFill>
            <a:round/>
            <a:headEnd/>
            <a:tailEnd/>
          </a:ln>
        </p:spPr>
        <p:txBody>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sz="2400"/>
          </a:p>
        </p:txBody>
      </p:sp>
      <p:sp>
        <p:nvSpPr>
          <p:cNvPr id="18" name="Text Box 87"/>
          <p:cNvSpPr txBox="1">
            <a:spLocks/>
          </p:cNvSpPr>
          <p:nvPr/>
        </p:nvSpPr>
        <p:spPr bwMode="auto">
          <a:xfrm>
            <a:off x="6210300" y="4968479"/>
            <a:ext cx="5164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altLang="en-US" sz="1800"/>
              <a:t>cup</a:t>
            </a:r>
          </a:p>
        </p:txBody>
      </p:sp>
    </p:spTree>
    <p:extLst>
      <p:ext uri="{BB962C8B-B14F-4D97-AF65-F5344CB8AC3E}">
        <p14:creationId xmlns:p14="http://schemas.microsoft.com/office/powerpoint/2010/main" val="1463811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0000"/>
                </a:solidFill>
                <a:latin typeface="Apple Chancery" panose="03020702040506060504" pitchFamily="66" charset="-79"/>
                <a:cs typeface="Apple Chancery" panose="03020702040506060504" pitchFamily="66" charset="-79"/>
              </a:rPr>
              <a:t>Tilted Table Lab</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748" y="1417638"/>
            <a:ext cx="8651284" cy="3875881"/>
          </a:xfrm>
          <a:prstGeom prst="rect">
            <a:avLst/>
          </a:prstGeom>
        </p:spPr>
      </p:pic>
      <p:sp>
        <p:nvSpPr>
          <p:cNvPr id="3" name="TextBox 2"/>
          <p:cNvSpPr txBox="1"/>
          <p:nvPr/>
        </p:nvSpPr>
        <p:spPr>
          <a:xfrm>
            <a:off x="660797" y="5467989"/>
            <a:ext cx="8476059" cy="707886"/>
          </a:xfrm>
          <a:prstGeom prst="rect">
            <a:avLst/>
          </a:prstGeom>
          <a:noFill/>
        </p:spPr>
        <p:txBody>
          <a:bodyPr wrap="square" rtlCol="0">
            <a:spAutoFit/>
          </a:bodyPr>
          <a:lstStyle/>
          <a:p>
            <a:r>
              <a:rPr lang="en-US" sz="2000" dirty="0">
                <a:solidFill>
                  <a:srgbClr val="C00000"/>
                </a:solidFill>
                <a:latin typeface="Times New Roman" panose="02020603050405020304" pitchFamily="18" charset="0"/>
                <a:ea typeface="Palatino Linotype" charset="0"/>
                <a:cs typeface="Times New Roman" panose="02020603050405020304" pitchFamily="18" charset="0"/>
              </a:rPr>
              <a:t>Later this week we will take the data and look at how to analyze and write this lab up. </a:t>
            </a:r>
          </a:p>
        </p:txBody>
      </p:sp>
    </p:spTree>
    <p:extLst>
      <p:ext uri="{BB962C8B-B14F-4D97-AF65-F5344CB8AC3E}">
        <p14:creationId xmlns:p14="http://schemas.microsoft.com/office/powerpoint/2010/main" val="1336738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a:solidFill>
                  <a:srgbClr val="FF0000"/>
                </a:solidFill>
                <a:latin typeface="Apple Chancery" panose="03020702040506060504" pitchFamily="66" charset="-79"/>
                <a:cs typeface="Apple Chancery" panose="03020702040506060504" pitchFamily="66" charset="-79"/>
              </a:rPr>
              <a:t>Problem 3.23 (modified)</a:t>
            </a:r>
          </a:p>
        </p:txBody>
      </p:sp>
      <p:sp>
        <p:nvSpPr>
          <p:cNvPr id="3" name="Content Placeholder 2"/>
          <p:cNvSpPr>
            <a:spLocks noGrp="1"/>
          </p:cNvSpPr>
          <p:nvPr>
            <p:ph idx="1"/>
          </p:nvPr>
        </p:nvSpPr>
        <p:spPr>
          <a:xfrm>
            <a:off x="1" y="996350"/>
            <a:ext cx="8894618" cy="3541014"/>
          </a:xfrm>
        </p:spPr>
        <p:txBody>
          <a:bodyPr>
            <a:normAutofit/>
          </a:bodyPr>
          <a:lstStyle/>
          <a:p>
            <a:r>
              <a:rPr lang="en-US" dirty="0"/>
              <a:t> </a:t>
            </a:r>
            <a:r>
              <a:rPr lang="en-US" sz="2800" dirty="0">
                <a:solidFill>
                  <a:srgbClr val="FF0000"/>
                </a:solidFill>
                <a:latin typeface="Apple Chancery" panose="03020702040506060504" pitchFamily="66" charset="-79"/>
                <a:cs typeface="Apple Chancery" panose="03020702040506060504" pitchFamily="66" charset="-79"/>
              </a:rPr>
              <a:t>A student throws </a:t>
            </a:r>
            <a:r>
              <a:rPr lang="en-US" sz="2400" dirty="0">
                <a:latin typeface="+mj-lt"/>
              </a:rPr>
              <a:t>a baseball off the top of a 50.0 m tall building with an initial speed of 18.0 m/s at an angle of 30.0º below the horizontal. </a:t>
            </a:r>
          </a:p>
          <a:p>
            <a:pPr lvl="1"/>
            <a:r>
              <a:rPr lang="en-US" sz="2000" dirty="0">
                <a:latin typeface="+mj-lt"/>
              </a:rPr>
              <a:t>a) What are the baseball’s initial coordinates? </a:t>
            </a:r>
          </a:p>
          <a:p>
            <a:pPr lvl="1"/>
            <a:r>
              <a:rPr lang="en-US" sz="2000" dirty="0">
                <a:latin typeface="+mj-lt"/>
              </a:rPr>
              <a:t>b) Find the x- and y-components of the initial velocity. </a:t>
            </a:r>
          </a:p>
          <a:p>
            <a:pPr lvl="1"/>
            <a:r>
              <a:rPr lang="en-US" sz="2000" dirty="0">
                <a:latin typeface="+mj-lt"/>
              </a:rPr>
              <a:t>c) Write the velocity equations as a function of time for both the x and y directions. </a:t>
            </a:r>
          </a:p>
          <a:p>
            <a:pPr lvl="1"/>
            <a:r>
              <a:rPr lang="en-US" sz="2000" dirty="0">
                <a:latin typeface="+mj-lt"/>
              </a:rPr>
              <a:t>d) Write the position equations as a function of time for both the x and y directions </a:t>
            </a:r>
          </a:p>
          <a:p>
            <a:endParaRPr lang="en-US" dirty="0"/>
          </a:p>
        </p:txBody>
      </p:sp>
      <p:sp>
        <p:nvSpPr>
          <p:cNvPr id="4" name="Title 1"/>
          <p:cNvSpPr txBox="1">
            <a:spLocks/>
          </p:cNvSpPr>
          <p:nvPr/>
        </p:nvSpPr>
        <p:spPr>
          <a:xfrm>
            <a:off x="1381399" y="4567172"/>
            <a:ext cx="7200900" cy="570776"/>
          </a:xfrm>
          <a:prstGeom prst="rect">
            <a:avLst/>
          </a:prstGeom>
        </p:spPr>
        <p:txBody>
          <a:bodyPr vert="horz" lIns="68580" tIns="34290" rIns="68580" bIns="34290" rtlCol="0" anchor="t">
            <a:normAutofit/>
          </a:bodyPr>
          <a:lstStyle>
            <a:lvl1pPr algn="l" defTabSz="914400" rtl="0" eaLnBrk="1" latinLnBrk="0" hangingPunct="1">
              <a:lnSpc>
                <a:spcPct val="89000"/>
              </a:lnSpc>
              <a:spcBef>
                <a:spcPct val="0"/>
              </a:spcBef>
              <a:buNone/>
              <a:defRPr sz="4400" kern="1200" baseline="0">
                <a:solidFill>
                  <a:schemeClr val="tx2"/>
                </a:solidFill>
                <a:latin typeface="Palatino Linotype" charset="0"/>
                <a:ea typeface="Palatino Linotype" charset="0"/>
                <a:cs typeface="Palatino Linotype" charset="0"/>
              </a:defRPr>
            </a:lvl1pPr>
          </a:lstStyle>
          <a:p>
            <a:r>
              <a:rPr lang="en-US" sz="3200" dirty="0">
                <a:solidFill>
                  <a:srgbClr val="FF0000"/>
                </a:solidFill>
                <a:latin typeface="Apple Chancery" panose="03020702040506060504" pitchFamily="66" charset="-79"/>
                <a:cs typeface="Apple Chancery" panose="03020702040506060504" pitchFamily="66" charset="-79"/>
              </a:rPr>
              <a:t>Problem 3.29 - how is this different?</a:t>
            </a:r>
          </a:p>
        </p:txBody>
      </p:sp>
      <p:sp>
        <p:nvSpPr>
          <p:cNvPr id="5" name="Content Placeholder 2"/>
          <p:cNvSpPr txBox="1">
            <a:spLocks/>
          </p:cNvSpPr>
          <p:nvPr/>
        </p:nvSpPr>
        <p:spPr>
          <a:xfrm>
            <a:off x="318655" y="5205754"/>
            <a:ext cx="8575963" cy="1145116"/>
          </a:xfrm>
          <a:prstGeom prst="rect">
            <a:avLst/>
          </a:prstGeom>
        </p:spPr>
        <p:txBody>
          <a:bodyPr vert="horz" lIns="68580" tIns="34290" rIns="68580" bIns="3429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Palatino Linotype" charset="0"/>
                <a:ea typeface="Palatino Linotype" charset="0"/>
                <a:cs typeface="Palatino Linotype" charset="0"/>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Palatino Linotype" charset="0"/>
                <a:ea typeface="Palatino Linotype" charset="0"/>
                <a:cs typeface="Palatino Linotype" charset="0"/>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Palatino Linotype" charset="0"/>
                <a:ea typeface="Palatino Linotype" charset="0"/>
                <a:cs typeface="Palatino Linotype" charset="0"/>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Palatino Linotype" charset="0"/>
                <a:ea typeface="Palatino Linotype" charset="0"/>
                <a:cs typeface="Palatino Linotype" charset="0"/>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Palatino Linotype" charset="0"/>
                <a:ea typeface="Palatino Linotype" charset="0"/>
                <a:cs typeface="Palatino Linotype" charset="0"/>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sz="2800" dirty="0">
                <a:solidFill>
                  <a:srgbClr val="FF0000"/>
                </a:solidFill>
                <a:latin typeface="Apple Chancery" panose="03020702040506060504" pitchFamily="66" charset="-79"/>
                <a:cs typeface="Apple Chancery" panose="03020702040506060504" pitchFamily="66" charset="-79"/>
              </a:rPr>
              <a:t>A stone is thrown </a:t>
            </a:r>
            <a:r>
              <a:rPr lang="en-US" dirty="0">
                <a:latin typeface="+mj-lt"/>
              </a:rPr>
              <a:t>upward from the top of a building at 15 m/s at an angle of 25º above the horizontal. The stone hits the ground below after 3.0 s. How tall is the cliff? How far from the base of the cliff does the stone land? </a:t>
            </a:r>
          </a:p>
        </p:txBody>
      </p:sp>
    </p:spTree>
    <p:extLst>
      <p:ext uri="{BB962C8B-B14F-4D97-AF65-F5344CB8AC3E}">
        <p14:creationId xmlns:p14="http://schemas.microsoft.com/office/powerpoint/2010/main" val="1029323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0000"/>
                </a:solidFill>
                <a:latin typeface="Apple Chancery" panose="03020702040506060504" pitchFamily="66" charset="-79"/>
                <a:cs typeface="Apple Chancery" panose="03020702040506060504" pitchFamily="66" charset="-79"/>
              </a:rPr>
              <a:t>Vectors revisited</a:t>
            </a:r>
          </a:p>
        </p:txBody>
      </p:sp>
      <p:sp>
        <p:nvSpPr>
          <p:cNvPr id="3" name="Content Placeholder 2"/>
          <p:cNvSpPr>
            <a:spLocks noGrp="1"/>
          </p:cNvSpPr>
          <p:nvPr>
            <p:ph idx="1"/>
          </p:nvPr>
        </p:nvSpPr>
        <p:spPr/>
        <p:txBody>
          <a:bodyPr>
            <a:normAutofit/>
          </a:bodyPr>
          <a:lstStyle/>
          <a:p>
            <a:r>
              <a:rPr lang="en-US" sz="3000" dirty="0">
                <a:solidFill>
                  <a:srgbClr val="FF0000"/>
                </a:solidFill>
                <a:latin typeface="Apple Chancery" panose="03020702040506060504" pitchFamily="66" charset="-79"/>
                <a:cs typeface="Apple Chancery" panose="03020702040506060504" pitchFamily="66" charset="-79"/>
              </a:rPr>
              <a:t>Describe</a:t>
            </a:r>
            <a:r>
              <a:rPr lang="en-US" dirty="0"/>
              <a:t> </a:t>
            </a:r>
            <a:r>
              <a:rPr lang="en-US" sz="2600" dirty="0">
                <a:latin typeface="+mj-lt"/>
              </a:rPr>
              <a:t>the displacement vector to the right in:</a:t>
            </a:r>
          </a:p>
          <a:p>
            <a:pPr lvl="1"/>
            <a:r>
              <a:rPr lang="en-US" sz="2200" dirty="0">
                <a:latin typeface="+mj-lt"/>
              </a:rPr>
              <a:t>a) unit vector notation</a:t>
            </a:r>
          </a:p>
          <a:p>
            <a:pPr lvl="1"/>
            <a:endParaRPr lang="en-US" sz="2200" dirty="0">
              <a:latin typeface="+mj-lt"/>
            </a:endParaRPr>
          </a:p>
          <a:p>
            <a:pPr lvl="1"/>
            <a:r>
              <a:rPr lang="en-US" sz="2200" dirty="0">
                <a:latin typeface="+mj-lt"/>
              </a:rPr>
              <a:t>b) polar notation</a:t>
            </a:r>
          </a:p>
          <a:p>
            <a:pPr lvl="1"/>
            <a:endParaRPr lang="en-US" dirty="0"/>
          </a:p>
          <a:p>
            <a:pPr lvl="1"/>
            <a:endParaRPr lang="en-US" dirty="0"/>
          </a:p>
          <a:p>
            <a:r>
              <a:rPr lang="en-US" sz="2400" dirty="0">
                <a:latin typeface="+mj-lt"/>
              </a:rPr>
              <a:t>Determine </a:t>
            </a:r>
            <a:r>
              <a:rPr lang="en-US" sz="2400" b="1" dirty="0">
                <a:latin typeface="+mj-lt"/>
              </a:rPr>
              <a:t>B</a:t>
            </a:r>
            <a:r>
              <a:rPr lang="en-US" sz="2400" dirty="0">
                <a:latin typeface="+mj-lt"/>
              </a:rPr>
              <a:t> = 4</a:t>
            </a:r>
            <a:r>
              <a:rPr lang="en-US" sz="2400" b="1" dirty="0">
                <a:latin typeface="+mj-lt"/>
              </a:rPr>
              <a:t>A</a:t>
            </a:r>
            <a:r>
              <a:rPr lang="en-US" sz="2400" dirty="0">
                <a:latin typeface="+mj-lt"/>
              </a:rPr>
              <a:t>:</a:t>
            </a:r>
          </a:p>
          <a:p>
            <a:endParaRPr lang="en-US" sz="2400" dirty="0">
              <a:latin typeface="+mj-lt"/>
            </a:endParaRPr>
          </a:p>
          <a:p>
            <a:r>
              <a:rPr lang="en-US" sz="2400" dirty="0">
                <a:latin typeface="+mj-lt"/>
              </a:rPr>
              <a:t>Determine </a:t>
            </a:r>
            <a:r>
              <a:rPr lang="en-US" sz="2400" b="1" dirty="0">
                <a:latin typeface="+mj-lt"/>
              </a:rPr>
              <a:t>C</a:t>
            </a:r>
            <a:r>
              <a:rPr lang="en-US" sz="2400" dirty="0">
                <a:latin typeface="+mj-lt"/>
              </a:rPr>
              <a:t> = -0.2</a:t>
            </a:r>
            <a:r>
              <a:rPr lang="en-US" sz="2400" b="1" dirty="0">
                <a:latin typeface="+mj-lt"/>
              </a:rPr>
              <a:t>A</a:t>
            </a:r>
            <a:r>
              <a:rPr lang="en-US" sz="2400" dirty="0">
                <a:latin typeface="+mj-lt"/>
              </a:rPr>
              <a:t>:</a:t>
            </a:r>
          </a:p>
        </p:txBody>
      </p:sp>
      <p:cxnSp>
        <p:nvCxnSpPr>
          <p:cNvPr id="5" name="Straight Arrow Connector 4"/>
          <p:cNvCxnSpPr/>
          <p:nvPr/>
        </p:nvCxnSpPr>
        <p:spPr>
          <a:xfrm flipV="1">
            <a:off x="6407944" y="2132260"/>
            <a:ext cx="0" cy="1982540"/>
          </a:xfrm>
          <a:prstGeom prst="straightConnector1">
            <a:avLst/>
          </a:prstGeom>
          <a:ln w="127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flipV="1">
            <a:off x="7122319" y="2803773"/>
            <a:ext cx="0" cy="1982540"/>
          </a:xfrm>
          <a:prstGeom prst="straightConnector1">
            <a:avLst/>
          </a:prstGeom>
          <a:ln w="127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407944" y="3171825"/>
            <a:ext cx="1318021" cy="62321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916006" y="3078554"/>
            <a:ext cx="344760" cy="300082"/>
          </a:xfrm>
          <a:prstGeom prst="rect">
            <a:avLst/>
          </a:prstGeom>
          <a:noFill/>
        </p:spPr>
        <p:txBody>
          <a:bodyPr wrap="square" rtlCol="0">
            <a:spAutoFit/>
          </a:bodyPr>
          <a:lstStyle/>
          <a:p>
            <a:r>
              <a:rPr lang="en-US" sz="1350" b="1">
                <a:latin typeface="Times New Roman" charset="0"/>
                <a:ea typeface="Times New Roman" charset="0"/>
                <a:cs typeface="Times New Roman" charset="0"/>
              </a:rPr>
              <a:t>A</a:t>
            </a:r>
          </a:p>
        </p:txBody>
      </p:sp>
      <p:sp>
        <p:nvSpPr>
          <p:cNvPr id="10" name="TextBox 9"/>
          <p:cNvSpPr txBox="1"/>
          <p:nvPr/>
        </p:nvSpPr>
        <p:spPr>
          <a:xfrm>
            <a:off x="6868287" y="3518044"/>
            <a:ext cx="508063" cy="300082"/>
          </a:xfrm>
          <a:prstGeom prst="rect">
            <a:avLst/>
          </a:prstGeom>
          <a:noFill/>
        </p:spPr>
        <p:txBody>
          <a:bodyPr wrap="square" rtlCol="0">
            <a:spAutoFit/>
          </a:bodyPr>
          <a:lstStyle/>
          <a:p>
            <a:r>
              <a:rPr lang="en-US" sz="1350"/>
              <a:t>30</a:t>
            </a:r>
            <a:r>
              <a:rPr lang="en-US" sz="1350" baseline="30000"/>
              <a:t>o</a:t>
            </a:r>
            <a:endParaRPr lang="en-US" sz="1350"/>
          </a:p>
        </p:txBody>
      </p:sp>
      <p:grpSp>
        <p:nvGrpSpPr>
          <p:cNvPr id="28" name="Group 27"/>
          <p:cNvGrpSpPr/>
          <p:nvPr/>
        </p:nvGrpSpPr>
        <p:grpSpPr>
          <a:xfrm>
            <a:off x="6875852" y="2132261"/>
            <a:ext cx="850113" cy="1757512"/>
            <a:chOff x="9167802" y="3778939"/>
            <a:chExt cx="1133484" cy="264424"/>
          </a:xfrm>
        </p:grpSpPr>
        <p:cxnSp>
          <p:nvCxnSpPr>
            <p:cNvPr id="12" name="Straight Connector 11"/>
            <p:cNvCxnSpPr/>
            <p:nvPr/>
          </p:nvCxnSpPr>
          <p:spPr>
            <a:xfrm>
              <a:off x="10301286" y="3783707"/>
              <a:ext cx="0" cy="2596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739307" y="3778942"/>
              <a:ext cx="0" cy="2596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167802" y="3778939"/>
              <a:ext cx="0" cy="25965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rot="5400000">
            <a:off x="6770912" y="2051456"/>
            <a:ext cx="850113" cy="1835240"/>
            <a:chOff x="6762739" y="2927694"/>
            <a:chExt cx="1133484" cy="264424"/>
          </a:xfrm>
        </p:grpSpPr>
        <p:cxnSp>
          <p:nvCxnSpPr>
            <p:cNvPr id="16" name="Straight Connector 15"/>
            <p:cNvCxnSpPr/>
            <p:nvPr/>
          </p:nvCxnSpPr>
          <p:spPr>
            <a:xfrm>
              <a:off x="7896223" y="2932462"/>
              <a:ext cx="0" cy="2596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334244" y="2927697"/>
              <a:ext cx="0" cy="2596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762739" y="2927694"/>
              <a:ext cx="0" cy="259656"/>
            </a:xfrm>
            <a:prstGeom prst="line">
              <a:avLst/>
            </a:prstGeom>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6707982" y="3889772"/>
            <a:ext cx="1693069" cy="300082"/>
          </a:xfrm>
          <a:prstGeom prst="rect">
            <a:avLst/>
          </a:prstGeom>
          <a:noFill/>
        </p:spPr>
        <p:txBody>
          <a:bodyPr wrap="square" rtlCol="0">
            <a:spAutoFit/>
          </a:bodyPr>
          <a:lstStyle/>
          <a:p>
            <a:r>
              <a:rPr lang="en-US" sz="1350" dirty="0"/>
              <a:t>1        2         3</a:t>
            </a:r>
          </a:p>
        </p:txBody>
      </p:sp>
      <p:sp>
        <p:nvSpPr>
          <p:cNvPr id="19" name="TextBox 18"/>
          <p:cNvSpPr txBox="1"/>
          <p:nvPr/>
        </p:nvSpPr>
        <p:spPr>
          <a:xfrm>
            <a:off x="5959316" y="2172292"/>
            <a:ext cx="436560" cy="1338828"/>
          </a:xfrm>
          <a:prstGeom prst="rect">
            <a:avLst/>
          </a:prstGeom>
          <a:noFill/>
        </p:spPr>
        <p:txBody>
          <a:bodyPr wrap="square" rtlCol="0">
            <a:spAutoFit/>
          </a:bodyPr>
          <a:lstStyle/>
          <a:p>
            <a:endParaRPr lang="en-US" sz="1350" dirty="0"/>
          </a:p>
          <a:p>
            <a:r>
              <a:rPr lang="en-US" sz="1350" dirty="0"/>
              <a:t>3                     </a:t>
            </a:r>
          </a:p>
          <a:p>
            <a:endParaRPr lang="en-US" sz="1350" dirty="0"/>
          </a:p>
          <a:p>
            <a:r>
              <a:rPr lang="en-US" sz="1350" dirty="0"/>
              <a:t>2</a:t>
            </a:r>
          </a:p>
          <a:p>
            <a:endParaRPr lang="en-US" sz="1350" dirty="0"/>
          </a:p>
          <a:p>
            <a:r>
              <a:rPr lang="en-US" sz="1350" dirty="0"/>
              <a:t>1</a:t>
            </a:r>
          </a:p>
        </p:txBody>
      </p:sp>
    </p:spTree>
    <p:extLst>
      <p:ext uri="{BB962C8B-B14F-4D97-AF65-F5344CB8AC3E}">
        <p14:creationId xmlns:p14="http://schemas.microsoft.com/office/powerpoint/2010/main" val="1186069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FF0000"/>
                </a:solidFill>
                <a:latin typeface="Apple Chancery" panose="03020702040506060504" pitchFamily="66" charset="-79"/>
                <a:cs typeface="Apple Chancery" panose="03020702040506060504" pitchFamily="66" charset="-79"/>
              </a:rPr>
              <a:t>Modified 3.23 solution from class</a:t>
            </a:r>
          </a:p>
        </p:txBody>
      </p:sp>
    </p:spTree>
    <p:extLst>
      <p:ext uri="{BB962C8B-B14F-4D97-AF65-F5344CB8AC3E}">
        <p14:creationId xmlns:p14="http://schemas.microsoft.com/office/powerpoint/2010/main" val="2727879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FF0000"/>
                </a:solidFill>
                <a:latin typeface="Apple Chancery" panose="03020702040506060504" pitchFamily="66" charset="-79"/>
                <a:cs typeface="Apple Chancery" panose="03020702040506060504" pitchFamily="66" charset="-79"/>
              </a:rPr>
              <a:t>Modified 3.23 solution from class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7791" y="1417638"/>
            <a:ext cx="6525491" cy="5062661"/>
          </a:xfrm>
          <a:prstGeom prst="rect">
            <a:avLst/>
          </a:prstGeom>
        </p:spPr>
      </p:pic>
    </p:spTree>
    <p:extLst>
      <p:ext uri="{BB962C8B-B14F-4D97-AF65-F5344CB8AC3E}">
        <p14:creationId xmlns:p14="http://schemas.microsoft.com/office/powerpoint/2010/main" val="3004013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3. (kin) pool.mpeg">
            <a:hlinkClick r:id="" action="ppaction://media"/>
            <a:extLst>
              <a:ext uri="{FF2B5EF4-FFF2-40B4-BE49-F238E27FC236}">
                <a16:creationId xmlns:a16="http://schemas.microsoft.com/office/drawing/2014/main" id="{7ABD4548-CC22-6641-86F4-83171523474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00188" y="1553508"/>
            <a:ext cx="6729411" cy="5047058"/>
          </a:xfrm>
          <a:prstGeom prst="rect">
            <a:avLst/>
          </a:prstGeom>
        </p:spPr>
      </p:pic>
      <p:sp>
        <p:nvSpPr>
          <p:cNvPr id="25" name="TextBox 24">
            <a:extLst>
              <a:ext uri="{FF2B5EF4-FFF2-40B4-BE49-F238E27FC236}">
                <a16:creationId xmlns:a16="http://schemas.microsoft.com/office/drawing/2014/main" id="{8F274373-71E7-CF41-8BF2-EC1F31D2F395}"/>
              </a:ext>
            </a:extLst>
          </p:cNvPr>
          <p:cNvSpPr txBox="1"/>
          <p:nvPr/>
        </p:nvSpPr>
        <p:spPr>
          <a:xfrm>
            <a:off x="385763" y="864695"/>
            <a:ext cx="8558212" cy="769441"/>
          </a:xfrm>
          <a:prstGeom prst="rect">
            <a:avLst/>
          </a:prstGeom>
          <a:noFill/>
        </p:spPr>
        <p:txBody>
          <a:bodyPr wrap="square" rtlCol="0">
            <a:spAutoFit/>
          </a:bodyPr>
          <a:lstStyle/>
          <a:p>
            <a:r>
              <a:rPr lang="en-US" sz="2400" dirty="0">
                <a:solidFill>
                  <a:srgbClr val="FF0000"/>
                </a:solidFill>
                <a:latin typeface="Apple Chancery"/>
                <a:cs typeface="Apple Chancery"/>
              </a:rPr>
              <a:t>Two-dimensional kinematics </a:t>
            </a:r>
            <a:r>
              <a:rPr lang="en-US" sz="2000" dirty="0">
                <a:solidFill>
                  <a:srgbClr val="000000"/>
                </a:solidFill>
                <a:latin typeface="Times New Roman"/>
                <a:cs typeface="Times New Roman"/>
              </a:rPr>
              <a:t>is classically modeled as a projectile problem.  Example:</a:t>
            </a:r>
            <a:endParaRPr lang="en-US" sz="2000" dirty="0">
              <a:latin typeface="Apple Chancery"/>
              <a:cs typeface="Apple Chancery"/>
            </a:endParaRPr>
          </a:p>
        </p:txBody>
      </p:sp>
      <p:sp>
        <p:nvSpPr>
          <p:cNvPr id="26" name="TextBox 25">
            <a:extLst>
              <a:ext uri="{FF2B5EF4-FFF2-40B4-BE49-F238E27FC236}">
                <a16:creationId xmlns:a16="http://schemas.microsoft.com/office/drawing/2014/main" id="{B5AF0ADB-18C5-774A-956D-D3FBD88D73B1}"/>
              </a:ext>
            </a:extLst>
          </p:cNvPr>
          <p:cNvSpPr txBox="1"/>
          <p:nvPr/>
        </p:nvSpPr>
        <p:spPr>
          <a:xfrm>
            <a:off x="1117521" y="218364"/>
            <a:ext cx="6858000" cy="707886"/>
          </a:xfrm>
          <a:prstGeom prst="rect">
            <a:avLst/>
          </a:prstGeom>
          <a:noFill/>
        </p:spPr>
        <p:txBody>
          <a:bodyPr wrap="square" rtlCol="0">
            <a:spAutoFit/>
          </a:bodyPr>
          <a:lstStyle/>
          <a:p>
            <a:pPr algn="ctr"/>
            <a:r>
              <a:rPr lang="en-US" sz="4000" dirty="0">
                <a:solidFill>
                  <a:srgbClr val="FF0000"/>
                </a:solidFill>
                <a:latin typeface="Apple Chancery"/>
                <a:cs typeface="Apple Chancery"/>
              </a:rPr>
              <a:t>2-d Kinematics</a:t>
            </a:r>
          </a:p>
        </p:txBody>
      </p:sp>
    </p:spTree>
    <p:extLst>
      <p:ext uri="{BB962C8B-B14F-4D97-AF65-F5344CB8AC3E}">
        <p14:creationId xmlns:p14="http://schemas.microsoft.com/office/powerpoint/2010/main" val="18401299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4"/>
                                        </p:tgtEl>
                                      </p:cBhvr>
                                    </p:cmd>
                                  </p:childTnLst>
                                </p:cTn>
                              </p:par>
                            </p:childTnLst>
                          </p:cTn>
                        </p:par>
                      </p:childTnLst>
                    </p:cTn>
                  </p:par>
                </p:childTnLst>
              </p:cTn>
              <p:nextCondLst>
                <p:cond evt="onClick" delay="0">
                  <p:tgtEl>
                    <p:spTgt spid="24"/>
                  </p:tgtEl>
                </p:cond>
              </p:nextCondLst>
            </p:seq>
            <p:video>
              <p:cMediaNode vol="80000">
                <p:cTn id="7" fill="hold" display="0">
                  <p:stCondLst>
                    <p:cond delay="indefinite"/>
                  </p:stCondLst>
                </p:cTn>
                <p:tgtEl>
                  <p:spTgt spid="2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B5AF0ADB-18C5-774A-956D-D3FBD88D73B1}"/>
              </a:ext>
            </a:extLst>
          </p:cNvPr>
          <p:cNvSpPr txBox="1"/>
          <p:nvPr/>
        </p:nvSpPr>
        <p:spPr>
          <a:xfrm>
            <a:off x="1143000" y="204077"/>
            <a:ext cx="6858000" cy="707886"/>
          </a:xfrm>
          <a:prstGeom prst="rect">
            <a:avLst/>
          </a:prstGeom>
          <a:noFill/>
        </p:spPr>
        <p:txBody>
          <a:bodyPr wrap="square" rtlCol="0">
            <a:spAutoFit/>
          </a:bodyPr>
          <a:lstStyle/>
          <a:p>
            <a:pPr algn="ctr"/>
            <a:r>
              <a:rPr lang="en-US" sz="4000" dirty="0">
                <a:solidFill>
                  <a:srgbClr val="FF0000"/>
                </a:solidFill>
                <a:latin typeface="Apple Chancery"/>
                <a:cs typeface="Apple Chancery"/>
              </a:rPr>
              <a:t>2-d Kinematics</a:t>
            </a:r>
          </a:p>
        </p:txBody>
      </p:sp>
      <p:pic>
        <p:nvPicPr>
          <p:cNvPr id="5" name="2. (kin) bmxjumpfailure.mpg">
            <a:hlinkClick r:id="" action="ppaction://media"/>
            <a:extLst>
              <a:ext uri="{FF2B5EF4-FFF2-40B4-BE49-F238E27FC236}">
                <a16:creationId xmlns:a16="http://schemas.microsoft.com/office/drawing/2014/main" id="{419A5A66-4392-5F46-9D43-57BEDD4BAD3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59973" y="1058157"/>
            <a:ext cx="7741089" cy="5259972"/>
          </a:xfrm>
          <a:prstGeom prst="rect">
            <a:avLst/>
          </a:prstGeom>
        </p:spPr>
      </p:pic>
      <p:sp>
        <p:nvSpPr>
          <p:cNvPr id="6" name="TextBox 5">
            <a:extLst>
              <a:ext uri="{FF2B5EF4-FFF2-40B4-BE49-F238E27FC236}">
                <a16:creationId xmlns:a16="http://schemas.microsoft.com/office/drawing/2014/main" id="{83CF2A33-7B31-B242-B7F3-FE5E5662F889}"/>
              </a:ext>
            </a:extLst>
          </p:cNvPr>
          <p:cNvSpPr txBox="1"/>
          <p:nvPr/>
        </p:nvSpPr>
        <p:spPr>
          <a:xfrm>
            <a:off x="577696" y="642659"/>
            <a:ext cx="6394607" cy="461665"/>
          </a:xfrm>
          <a:prstGeom prst="rect">
            <a:avLst/>
          </a:prstGeom>
          <a:noFill/>
        </p:spPr>
        <p:txBody>
          <a:bodyPr wrap="square" rtlCol="0">
            <a:spAutoFit/>
          </a:bodyPr>
          <a:lstStyle/>
          <a:p>
            <a:r>
              <a:rPr lang="en-US" sz="2400" dirty="0">
                <a:solidFill>
                  <a:srgbClr val="FF0000"/>
                </a:solidFill>
                <a:latin typeface="Apple Chancery"/>
                <a:cs typeface="Apple Chancery"/>
              </a:rPr>
              <a:t>Another example:</a:t>
            </a:r>
            <a:endParaRPr lang="en-US" sz="2000" dirty="0">
              <a:latin typeface="Apple Chancery"/>
              <a:cs typeface="Apple Chancery"/>
            </a:endParaRPr>
          </a:p>
        </p:txBody>
      </p:sp>
    </p:spTree>
    <p:extLst>
      <p:ext uri="{BB962C8B-B14F-4D97-AF65-F5344CB8AC3E}">
        <p14:creationId xmlns:p14="http://schemas.microsoft.com/office/powerpoint/2010/main" val="27078583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B5AF0ADB-18C5-774A-956D-D3FBD88D73B1}"/>
              </a:ext>
            </a:extLst>
          </p:cNvPr>
          <p:cNvSpPr txBox="1"/>
          <p:nvPr/>
        </p:nvSpPr>
        <p:spPr>
          <a:xfrm>
            <a:off x="1157287" y="0"/>
            <a:ext cx="6858000" cy="707886"/>
          </a:xfrm>
          <a:prstGeom prst="rect">
            <a:avLst/>
          </a:prstGeom>
          <a:noFill/>
        </p:spPr>
        <p:txBody>
          <a:bodyPr wrap="square" rtlCol="0">
            <a:spAutoFit/>
          </a:bodyPr>
          <a:lstStyle/>
          <a:p>
            <a:pPr algn="ctr"/>
            <a:r>
              <a:rPr lang="en-US" sz="4000" dirty="0">
                <a:solidFill>
                  <a:srgbClr val="FF0000"/>
                </a:solidFill>
                <a:latin typeface="Apple Chancery"/>
                <a:cs typeface="Apple Chancery"/>
              </a:rPr>
              <a:t>2-d Kinematics</a:t>
            </a:r>
          </a:p>
        </p:txBody>
      </p:sp>
      <p:sp>
        <p:nvSpPr>
          <p:cNvPr id="6" name="TextBox 5">
            <a:extLst>
              <a:ext uri="{FF2B5EF4-FFF2-40B4-BE49-F238E27FC236}">
                <a16:creationId xmlns:a16="http://schemas.microsoft.com/office/drawing/2014/main" id="{83CF2A33-7B31-B242-B7F3-FE5E5662F889}"/>
              </a:ext>
            </a:extLst>
          </p:cNvPr>
          <p:cNvSpPr txBox="1"/>
          <p:nvPr/>
        </p:nvSpPr>
        <p:spPr>
          <a:xfrm>
            <a:off x="208681" y="646331"/>
            <a:ext cx="6394607" cy="461665"/>
          </a:xfrm>
          <a:prstGeom prst="rect">
            <a:avLst/>
          </a:prstGeom>
          <a:noFill/>
        </p:spPr>
        <p:txBody>
          <a:bodyPr wrap="square" rtlCol="0">
            <a:spAutoFit/>
          </a:bodyPr>
          <a:lstStyle/>
          <a:p>
            <a:r>
              <a:rPr lang="en-US" sz="2400" dirty="0">
                <a:solidFill>
                  <a:srgbClr val="FF0000"/>
                </a:solidFill>
                <a:latin typeface="Apple Chancery"/>
                <a:cs typeface="Apple Chancery"/>
              </a:rPr>
              <a:t>And still another example:</a:t>
            </a:r>
            <a:endParaRPr lang="en-US" sz="2400" dirty="0">
              <a:latin typeface="Apple Chancery"/>
              <a:cs typeface="Apple Chancery"/>
            </a:endParaRPr>
          </a:p>
        </p:txBody>
      </p:sp>
      <p:pic>
        <p:nvPicPr>
          <p:cNvPr id="7" name="gerbils (Converted).mov">
            <a:hlinkClick r:id="" action="ppaction://media"/>
            <a:extLst>
              <a:ext uri="{FF2B5EF4-FFF2-40B4-BE49-F238E27FC236}">
                <a16:creationId xmlns:a16="http://schemas.microsoft.com/office/drawing/2014/main" id="{CC84CE92-B5D3-DB42-938E-6572BE39A5C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017337" y="1061829"/>
            <a:ext cx="7126538" cy="5344903"/>
          </a:xfrm>
          <a:prstGeom prst="rect">
            <a:avLst/>
          </a:prstGeom>
        </p:spPr>
      </p:pic>
    </p:spTree>
    <p:extLst>
      <p:ext uri="{BB962C8B-B14F-4D97-AF65-F5344CB8AC3E}">
        <p14:creationId xmlns:p14="http://schemas.microsoft.com/office/powerpoint/2010/main" val="7264216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0000"/>
                </a:solidFill>
                <a:latin typeface="Apple Chancery" panose="03020702040506060504" pitchFamily="66" charset="-79"/>
                <a:cs typeface="Apple Chancery" panose="03020702040506060504" pitchFamily="66" charset="-79"/>
              </a:rPr>
              <a:t>Ground rules for projectiles</a:t>
            </a:r>
          </a:p>
        </p:txBody>
      </p:sp>
      <p:sp>
        <p:nvSpPr>
          <p:cNvPr id="5" name="Text Box 6"/>
          <p:cNvSpPr txBox="1">
            <a:spLocks noGrp="1" noChangeArrowheads="1"/>
          </p:cNvSpPr>
          <p:nvPr>
            <p:ph idx="1"/>
          </p:nvPr>
        </p:nvSpPr>
        <p:spPr bwMode="auto">
          <a:xfrm>
            <a:off x="521494" y="1532186"/>
            <a:ext cx="8101012" cy="3785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charset="0"/>
                <a:ea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spcBef>
                <a:spcPct val="50000"/>
              </a:spcBef>
              <a:buFontTx/>
              <a:buChar char="•"/>
            </a:pPr>
            <a:r>
              <a:rPr lang="en-US" dirty="0">
                <a:latin typeface="+mj-lt"/>
                <a:ea typeface="Palatino Linotype" charset="0"/>
              </a:rPr>
              <a:t>Neglect air resistance</a:t>
            </a:r>
          </a:p>
          <a:p>
            <a:pPr eaLnBrk="1" hangingPunct="1">
              <a:spcBef>
                <a:spcPct val="50000"/>
              </a:spcBef>
              <a:buFontTx/>
              <a:buChar char="•"/>
            </a:pPr>
            <a:r>
              <a:rPr lang="en-US" dirty="0">
                <a:latin typeface="+mj-lt"/>
                <a:ea typeface="Palatino Linotype" charset="0"/>
              </a:rPr>
              <a:t>Consider motion only </a:t>
            </a:r>
            <a:r>
              <a:rPr lang="en-US" i="1" dirty="0">
                <a:latin typeface="+mj-lt"/>
                <a:ea typeface="Palatino Linotype" charset="0"/>
              </a:rPr>
              <a:t>after</a:t>
            </a:r>
            <a:r>
              <a:rPr lang="en-US" dirty="0">
                <a:latin typeface="+mj-lt"/>
                <a:ea typeface="Palatino Linotype" charset="0"/>
              </a:rPr>
              <a:t> release and </a:t>
            </a:r>
            <a:r>
              <a:rPr lang="en-US" i="1" dirty="0">
                <a:latin typeface="+mj-lt"/>
                <a:ea typeface="Palatino Linotype" charset="0"/>
              </a:rPr>
              <a:t>before</a:t>
            </a:r>
            <a:r>
              <a:rPr lang="en-US" dirty="0">
                <a:latin typeface="+mj-lt"/>
                <a:ea typeface="Palatino Linotype" charset="0"/>
              </a:rPr>
              <a:t> it hits</a:t>
            </a:r>
          </a:p>
          <a:p>
            <a:pPr eaLnBrk="1" hangingPunct="1">
              <a:spcBef>
                <a:spcPct val="50000"/>
              </a:spcBef>
              <a:buFontTx/>
              <a:buChar char="•"/>
            </a:pPr>
            <a:r>
              <a:rPr lang="en-US" dirty="0">
                <a:latin typeface="+mj-lt"/>
                <a:ea typeface="Palatino Linotype" charset="0"/>
              </a:rPr>
              <a:t>Analyze the vertical and horizontal components separately (Galileo)</a:t>
            </a:r>
          </a:p>
          <a:p>
            <a:pPr eaLnBrk="1" hangingPunct="1">
              <a:spcBef>
                <a:spcPct val="50000"/>
              </a:spcBef>
              <a:buFontTx/>
              <a:buChar char="•"/>
            </a:pPr>
            <a:r>
              <a:rPr lang="en-US" dirty="0">
                <a:latin typeface="+mj-lt"/>
                <a:ea typeface="Palatino Linotype" charset="0"/>
              </a:rPr>
              <a:t>No acceleration in the horizontal, so velocity is constant</a:t>
            </a:r>
          </a:p>
          <a:p>
            <a:pPr eaLnBrk="1" hangingPunct="1">
              <a:spcBef>
                <a:spcPct val="50000"/>
              </a:spcBef>
              <a:buFontTx/>
              <a:buChar char="•"/>
            </a:pPr>
            <a:r>
              <a:rPr lang="en-US" dirty="0">
                <a:latin typeface="+mj-lt"/>
                <a:ea typeface="Palatino Linotype" charset="0"/>
              </a:rPr>
              <a:t>Acceleration in the vertical is – 9.8 m/s</a:t>
            </a:r>
            <a:r>
              <a:rPr lang="en-US" baseline="30000" dirty="0">
                <a:latin typeface="+mj-lt"/>
                <a:ea typeface="Palatino Linotype" charset="0"/>
              </a:rPr>
              <a:t>2</a:t>
            </a:r>
            <a:r>
              <a:rPr lang="en-US" dirty="0">
                <a:latin typeface="+mj-lt"/>
                <a:ea typeface="Palatino Linotype" charset="0"/>
              </a:rPr>
              <a:t> due to gravity and thus velocity is not constant.</a:t>
            </a:r>
          </a:p>
          <a:p>
            <a:pPr eaLnBrk="1" hangingPunct="1">
              <a:spcBef>
                <a:spcPct val="50000"/>
              </a:spcBef>
              <a:buFontTx/>
              <a:buChar char="•"/>
            </a:pPr>
            <a:r>
              <a:rPr lang="en-US" dirty="0">
                <a:latin typeface="+mj-lt"/>
                <a:ea typeface="Palatino Linotype" charset="0"/>
              </a:rPr>
              <a:t>Object projected horizontally will reach the ground at the same time as one </a:t>
            </a:r>
            <a:r>
              <a:rPr lang="en-US">
                <a:latin typeface="+mj-lt"/>
                <a:ea typeface="Palatino Linotype" charset="0"/>
              </a:rPr>
              <a:t>dropped vertically</a:t>
            </a:r>
            <a:endParaRPr lang="en-US" dirty="0">
              <a:latin typeface="+mj-lt"/>
              <a:ea typeface="Palatino Linotype" charset="0"/>
            </a:endParaRPr>
          </a:p>
          <a:p>
            <a:pPr lvl="1" eaLnBrk="1" hangingPunct="1">
              <a:spcBef>
                <a:spcPct val="50000"/>
              </a:spcBef>
              <a:buFontTx/>
              <a:buChar char="•"/>
            </a:pPr>
            <a:r>
              <a:rPr lang="en-US" dirty="0">
                <a:latin typeface="+mj-lt"/>
                <a:ea typeface="Palatino Linotype" charset="0"/>
              </a:rPr>
              <a:t>Wait, what?</a:t>
            </a:r>
          </a:p>
        </p:txBody>
      </p:sp>
    </p:spTree>
    <p:extLst>
      <p:ext uri="{BB962C8B-B14F-4D97-AF65-F5344CB8AC3E}">
        <p14:creationId xmlns:p14="http://schemas.microsoft.com/office/powerpoint/2010/main" val="425452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31900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31900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31900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31900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31900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31900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par>
                                <p:cTn id="27" presetID="1" presetClass="entr" presetSubtype="0" fill="hold" grpId="0" nodeType="withEffect">
                                  <p:stCondLst>
                                    <p:cond delay="31900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FF0000"/>
                </a:solidFill>
                <a:latin typeface="Apple Chancery" panose="03020702040506060504" pitchFamily="66" charset="-79"/>
                <a:cs typeface="Apple Chancery" panose="03020702040506060504" pitchFamily="66" charset="-79"/>
              </a:rPr>
              <a:t>Thinking about projectile motion</a:t>
            </a:r>
            <a:r>
              <a:rPr lang="mr-IN" sz="3600" dirty="0">
                <a:solidFill>
                  <a:srgbClr val="FF0000"/>
                </a:solidFill>
                <a:latin typeface="Apple Chancery" panose="03020702040506060504" pitchFamily="66" charset="-79"/>
              </a:rPr>
              <a:t>…</a:t>
            </a:r>
            <a:endParaRPr lang="en-US" sz="3600" dirty="0">
              <a:solidFill>
                <a:srgbClr val="FF0000"/>
              </a:solidFill>
              <a:latin typeface="Apple Chancery" panose="03020702040506060504" pitchFamily="66" charset="-79"/>
              <a:cs typeface="Apple Chancery" panose="03020702040506060504" pitchFamily="66" charset="-79"/>
            </a:endParaRPr>
          </a:p>
        </p:txBody>
      </p:sp>
      <p:sp>
        <p:nvSpPr>
          <p:cNvPr id="3" name="Content Placeholder 2"/>
          <p:cNvSpPr>
            <a:spLocks noGrp="1"/>
          </p:cNvSpPr>
          <p:nvPr>
            <p:ph idx="1"/>
          </p:nvPr>
        </p:nvSpPr>
        <p:spPr/>
        <p:txBody>
          <a:bodyPr>
            <a:normAutofit/>
          </a:bodyPr>
          <a:lstStyle/>
          <a:p>
            <a:r>
              <a:rPr lang="en-US" sz="2800" dirty="0">
                <a:solidFill>
                  <a:srgbClr val="FF0000"/>
                </a:solidFill>
                <a:latin typeface="Apple Chancery" panose="03020702040506060504" pitchFamily="66" charset="-79"/>
                <a:cs typeface="Apple Chancery" panose="03020702040506060504" pitchFamily="66" charset="-79"/>
              </a:rPr>
              <a:t>Consider</a:t>
            </a:r>
            <a:r>
              <a:rPr lang="en-US" sz="2800" dirty="0">
                <a:latin typeface="+mj-lt"/>
              </a:rPr>
              <a:t> </a:t>
            </a:r>
            <a:r>
              <a:rPr lang="en-US" sz="2400" dirty="0">
                <a:latin typeface="+mj-lt"/>
              </a:rPr>
              <a:t>the following projectile problem:</a:t>
            </a:r>
            <a:endParaRPr lang="en-US" sz="2800" dirty="0">
              <a:latin typeface="+mj-lt"/>
            </a:endParaRPr>
          </a:p>
        </p:txBody>
      </p:sp>
      <p:grpSp>
        <p:nvGrpSpPr>
          <p:cNvPr id="22" name="Group 21"/>
          <p:cNvGrpSpPr/>
          <p:nvPr/>
        </p:nvGrpSpPr>
        <p:grpSpPr>
          <a:xfrm>
            <a:off x="0" y="2894931"/>
            <a:ext cx="9621149" cy="2620045"/>
            <a:chOff x="457200" y="3124200"/>
            <a:chExt cx="8534400" cy="2324100"/>
          </a:xfrm>
        </p:grpSpPr>
        <p:sp>
          <p:nvSpPr>
            <p:cNvPr id="4" name="Oval 5"/>
            <p:cNvSpPr>
              <a:spLocks noChangeArrowheads="1"/>
            </p:cNvSpPr>
            <p:nvPr/>
          </p:nvSpPr>
          <p:spPr bwMode="auto">
            <a:xfrm>
              <a:off x="685800" y="4305300"/>
              <a:ext cx="228600" cy="2286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5" name="Line 6"/>
            <p:cNvSpPr>
              <a:spLocks noChangeShapeType="1"/>
            </p:cNvSpPr>
            <p:nvPr/>
          </p:nvSpPr>
          <p:spPr bwMode="auto">
            <a:xfrm>
              <a:off x="457200" y="4533900"/>
              <a:ext cx="617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6" name="Rectangle 7"/>
            <p:cNvSpPr>
              <a:spLocks noChangeArrowheads="1"/>
            </p:cNvSpPr>
            <p:nvPr/>
          </p:nvSpPr>
          <p:spPr bwMode="auto">
            <a:xfrm rot="20114725">
              <a:off x="533400" y="4229100"/>
              <a:ext cx="609600" cy="762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7" name="Freeform 9"/>
            <p:cNvSpPr>
              <a:spLocks/>
            </p:cNvSpPr>
            <p:nvPr/>
          </p:nvSpPr>
          <p:spPr bwMode="auto">
            <a:xfrm>
              <a:off x="533400" y="4381500"/>
              <a:ext cx="177800" cy="152400"/>
            </a:xfrm>
            <a:custGeom>
              <a:avLst/>
              <a:gdLst>
                <a:gd name="T0" fmla="*/ 241935000 w 112"/>
                <a:gd name="T1" fmla="*/ 0 h 96"/>
                <a:gd name="T2" fmla="*/ 241935000 w 112"/>
                <a:gd name="T3" fmla="*/ 120967500 h 96"/>
                <a:gd name="T4" fmla="*/ 0 w 112"/>
                <a:gd name="T5" fmla="*/ 241935000 h 96"/>
                <a:gd name="T6" fmla="*/ 0 60000 65536"/>
                <a:gd name="T7" fmla="*/ 0 60000 65536"/>
                <a:gd name="T8" fmla="*/ 0 60000 65536"/>
                <a:gd name="T9" fmla="*/ 0 w 112"/>
                <a:gd name="T10" fmla="*/ 0 h 96"/>
                <a:gd name="T11" fmla="*/ 112 w 112"/>
                <a:gd name="T12" fmla="*/ 96 h 96"/>
              </a:gdLst>
              <a:ahLst/>
              <a:cxnLst>
                <a:cxn ang="T6">
                  <a:pos x="T0" y="T1"/>
                </a:cxn>
                <a:cxn ang="T7">
                  <a:pos x="T2" y="T3"/>
                </a:cxn>
                <a:cxn ang="T8">
                  <a:pos x="T4" y="T5"/>
                </a:cxn>
              </a:cxnLst>
              <a:rect l="T9" t="T10" r="T11" b="T12"/>
              <a:pathLst>
                <a:path w="112" h="96">
                  <a:moveTo>
                    <a:pt x="96" y="0"/>
                  </a:moveTo>
                  <a:cubicBezTo>
                    <a:pt x="104" y="16"/>
                    <a:pt x="112" y="32"/>
                    <a:pt x="96" y="48"/>
                  </a:cubicBezTo>
                  <a:cubicBezTo>
                    <a:pt x="80" y="64"/>
                    <a:pt x="40" y="80"/>
                    <a:pt x="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8" name="Oval 10"/>
            <p:cNvSpPr>
              <a:spLocks noChangeArrowheads="1"/>
            </p:cNvSpPr>
            <p:nvPr/>
          </p:nvSpPr>
          <p:spPr bwMode="auto">
            <a:xfrm>
              <a:off x="1143000" y="4076700"/>
              <a:ext cx="76200" cy="762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9" name="Line 11"/>
            <p:cNvSpPr>
              <a:spLocks noChangeShapeType="1"/>
            </p:cNvSpPr>
            <p:nvPr/>
          </p:nvSpPr>
          <p:spPr bwMode="auto">
            <a:xfrm>
              <a:off x="7315200" y="5448300"/>
              <a:ext cx="1676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0" name="Line 12"/>
            <p:cNvSpPr>
              <a:spLocks noChangeShapeType="1"/>
            </p:cNvSpPr>
            <p:nvPr/>
          </p:nvSpPr>
          <p:spPr bwMode="auto">
            <a:xfrm>
              <a:off x="6858000" y="4686300"/>
              <a:ext cx="228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1" name="Freeform 13"/>
            <p:cNvSpPr>
              <a:spLocks/>
            </p:cNvSpPr>
            <p:nvPr/>
          </p:nvSpPr>
          <p:spPr bwMode="auto">
            <a:xfrm>
              <a:off x="6629400" y="4533900"/>
              <a:ext cx="228600" cy="152400"/>
            </a:xfrm>
            <a:custGeom>
              <a:avLst/>
              <a:gdLst>
                <a:gd name="T0" fmla="*/ 0 w 144"/>
                <a:gd name="T1" fmla="*/ 0 h 96"/>
                <a:gd name="T2" fmla="*/ 241935000 w 144"/>
                <a:gd name="T3" fmla="*/ 120967500 h 96"/>
                <a:gd name="T4" fmla="*/ 362902500 w 144"/>
                <a:gd name="T5" fmla="*/ 241935000 h 96"/>
                <a:gd name="T6" fmla="*/ 0 60000 65536"/>
                <a:gd name="T7" fmla="*/ 0 60000 65536"/>
                <a:gd name="T8" fmla="*/ 0 60000 65536"/>
                <a:gd name="T9" fmla="*/ 0 w 144"/>
                <a:gd name="T10" fmla="*/ 0 h 96"/>
                <a:gd name="T11" fmla="*/ 144 w 144"/>
                <a:gd name="T12" fmla="*/ 96 h 96"/>
              </a:gdLst>
              <a:ahLst/>
              <a:cxnLst>
                <a:cxn ang="T6">
                  <a:pos x="T0" y="T1"/>
                </a:cxn>
                <a:cxn ang="T7">
                  <a:pos x="T2" y="T3"/>
                </a:cxn>
                <a:cxn ang="T8">
                  <a:pos x="T4" y="T5"/>
                </a:cxn>
              </a:cxnLst>
              <a:rect l="T9" t="T10" r="T11" b="T12"/>
              <a:pathLst>
                <a:path w="144" h="96">
                  <a:moveTo>
                    <a:pt x="0" y="0"/>
                  </a:moveTo>
                  <a:cubicBezTo>
                    <a:pt x="36" y="16"/>
                    <a:pt x="72" y="32"/>
                    <a:pt x="96" y="48"/>
                  </a:cubicBezTo>
                  <a:cubicBezTo>
                    <a:pt x="120" y="64"/>
                    <a:pt x="132" y="80"/>
                    <a:pt x="144"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2" name="Freeform 14"/>
            <p:cNvSpPr>
              <a:spLocks/>
            </p:cNvSpPr>
            <p:nvPr/>
          </p:nvSpPr>
          <p:spPr bwMode="auto">
            <a:xfrm>
              <a:off x="7086600" y="5295900"/>
              <a:ext cx="228600" cy="152400"/>
            </a:xfrm>
            <a:custGeom>
              <a:avLst/>
              <a:gdLst>
                <a:gd name="T0" fmla="*/ 0 w 144"/>
                <a:gd name="T1" fmla="*/ 0 h 96"/>
                <a:gd name="T2" fmla="*/ 120967500 w 144"/>
                <a:gd name="T3" fmla="*/ 120967500 h 96"/>
                <a:gd name="T4" fmla="*/ 362902500 w 144"/>
                <a:gd name="T5" fmla="*/ 241935000 h 96"/>
                <a:gd name="T6" fmla="*/ 0 60000 65536"/>
                <a:gd name="T7" fmla="*/ 0 60000 65536"/>
                <a:gd name="T8" fmla="*/ 0 60000 65536"/>
                <a:gd name="T9" fmla="*/ 0 w 144"/>
                <a:gd name="T10" fmla="*/ 0 h 96"/>
                <a:gd name="T11" fmla="*/ 144 w 144"/>
                <a:gd name="T12" fmla="*/ 96 h 96"/>
              </a:gdLst>
              <a:ahLst/>
              <a:cxnLst>
                <a:cxn ang="T6">
                  <a:pos x="T0" y="T1"/>
                </a:cxn>
                <a:cxn ang="T7">
                  <a:pos x="T2" y="T3"/>
                </a:cxn>
                <a:cxn ang="T8">
                  <a:pos x="T4" y="T5"/>
                </a:cxn>
              </a:cxnLst>
              <a:rect l="T9" t="T10" r="T11" b="T12"/>
              <a:pathLst>
                <a:path w="144" h="96">
                  <a:moveTo>
                    <a:pt x="0" y="0"/>
                  </a:moveTo>
                  <a:cubicBezTo>
                    <a:pt x="12" y="16"/>
                    <a:pt x="24" y="32"/>
                    <a:pt x="48" y="48"/>
                  </a:cubicBezTo>
                  <a:cubicBezTo>
                    <a:pt x="72" y="64"/>
                    <a:pt x="128" y="88"/>
                    <a:pt x="144"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3" name="Freeform 16"/>
            <p:cNvSpPr>
              <a:spLocks/>
            </p:cNvSpPr>
            <p:nvPr/>
          </p:nvSpPr>
          <p:spPr bwMode="auto">
            <a:xfrm>
              <a:off x="1295400" y="3124200"/>
              <a:ext cx="7188200" cy="2324100"/>
            </a:xfrm>
            <a:custGeom>
              <a:avLst/>
              <a:gdLst>
                <a:gd name="T0" fmla="*/ 0 w 4528"/>
                <a:gd name="T1" fmla="*/ 1512093750 h 1464"/>
                <a:gd name="T2" fmla="*/ 1572577500 w 4528"/>
                <a:gd name="T3" fmla="*/ 786288750 h 1464"/>
                <a:gd name="T4" fmla="*/ 2147483647 w 4528"/>
                <a:gd name="T5" fmla="*/ 302418750 h 1464"/>
                <a:gd name="T6" fmla="*/ 2147483647 w 4528"/>
                <a:gd name="T7" fmla="*/ 60483750 h 1464"/>
                <a:gd name="T8" fmla="*/ 2147483647 w 4528"/>
                <a:gd name="T9" fmla="*/ 60483750 h 1464"/>
                <a:gd name="T10" fmla="*/ 2147483647 w 4528"/>
                <a:gd name="T11" fmla="*/ 423386250 h 1464"/>
                <a:gd name="T12" fmla="*/ 2147483647 w 4528"/>
                <a:gd name="T13" fmla="*/ 1028223750 h 1464"/>
                <a:gd name="T14" fmla="*/ 2147483647 w 4528"/>
                <a:gd name="T15" fmla="*/ 1874996250 h 1464"/>
                <a:gd name="T16" fmla="*/ 2147483647 w 4528"/>
                <a:gd name="T17" fmla="*/ 2147483647 h 1464"/>
                <a:gd name="T18" fmla="*/ 2147483647 w 4528"/>
                <a:gd name="T19" fmla="*/ 2147483647 h 14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28"/>
                <a:gd name="T31" fmla="*/ 0 h 1464"/>
                <a:gd name="T32" fmla="*/ 4528 w 4528"/>
                <a:gd name="T33" fmla="*/ 1464 h 14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28" h="1464">
                  <a:moveTo>
                    <a:pt x="0" y="600"/>
                  </a:moveTo>
                  <a:cubicBezTo>
                    <a:pt x="212" y="496"/>
                    <a:pt x="424" y="392"/>
                    <a:pt x="624" y="312"/>
                  </a:cubicBezTo>
                  <a:cubicBezTo>
                    <a:pt x="824" y="232"/>
                    <a:pt x="1000" y="168"/>
                    <a:pt x="1200" y="120"/>
                  </a:cubicBezTo>
                  <a:cubicBezTo>
                    <a:pt x="1400" y="72"/>
                    <a:pt x="1640" y="40"/>
                    <a:pt x="1824" y="24"/>
                  </a:cubicBezTo>
                  <a:cubicBezTo>
                    <a:pt x="2008" y="8"/>
                    <a:pt x="2128" y="0"/>
                    <a:pt x="2304" y="24"/>
                  </a:cubicBezTo>
                  <a:cubicBezTo>
                    <a:pt x="2480" y="48"/>
                    <a:pt x="2704" y="104"/>
                    <a:pt x="2880" y="168"/>
                  </a:cubicBezTo>
                  <a:cubicBezTo>
                    <a:pt x="3056" y="232"/>
                    <a:pt x="3200" y="312"/>
                    <a:pt x="3360" y="408"/>
                  </a:cubicBezTo>
                  <a:cubicBezTo>
                    <a:pt x="3520" y="504"/>
                    <a:pt x="3664" y="592"/>
                    <a:pt x="3840" y="744"/>
                  </a:cubicBezTo>
                  <a:cubicBezTo>
                    <a:pt x="4016" y="896"/>
                    <a:pt x="4304" y="1200"/>
                    <a:pt x="4416" y="1320"/>
                  </a:cubicBezTo>
                  <a:cubicBezTo>
                    <a:pt x="4528" y="1440"/>
                    <a:pt x="4520" y="1452"/>
                    <a:pt x="4512" y="146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4" name="Line 17"/>
            <p:cNvSpPr>
              <a:spLocks noChangeShapeType="1"/>
            </p:cNvSpPr>
            <p:nvPr/>
          </p:nvSpPr>
          <p:spPr bwMode="auto">
            <a:xfrm>
              <a:off x="6400800" y="45339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15" name="Line 19"/>
            <p:cNvSpPr>
              <a:spLocks noChangeShapeType="1"/>
            </p:cNvSpPr>
            <p:nvPr/>
          </p:nvSpPr>
          <p:spPr bwMode="auto">
            <a:xfrm>
              <a:off x="1371600" y="4076700"/>
              <a:ext cx="914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6" name="Freeform 20"/>
            <p:cNvSpPr>
              <a:spLocks/>
            </p:cNvSpPr>
            <p:nvPr/>
          </p:nvSpPr>
          <p:spPr bwMode="auto">
            <a:xfrm>
              <a:off x="1752600" y="3848100"/>
              <a:ext cx="88900" cy="228600"/>
            </a:xfrm>
            <a:custGeom>
              <a:avLst/>
              <a:gdLst>
                <a:gd name="T0" fmla="*/ 0 w 56"/>
                <a:gd name="T1" fmla="*/ 0 h 144"/>
                <a:gd name="T2" fmla="*/ 120967500 w 56"/>
                <a:gd name="T3" fmla="*/ 241935000 h 144"/>
                <a:gd name="T4" fmla="*/ 120967500 w 56"/>
                <a:gd name="T5" fmla="*/ 362902500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0" y="0"/>
                  </a:moveTo>
                  <a:cubicBezTo>
                    <a:pt x="20" y="36"/>
                    <a:pt x="40" y="72"/>
                    <a:pt x="48" y="96"/>
                  </a:cubicBezTo>
                  <a:cubicBezTo>
                    <a:pt x="56" y="120"/>
                    <a:pt x="48" y="136"/>
                    <a:pt x="48" y="1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7" name="Line 21"/>
            <p:cNvSpPr>
              <a:spLocks noChangeShapeType="1"/>
            </p:cNvSpPr>
            <p:nvPr/>
          </p:nvSpPr>
          <p:spPr bwMode="auto">
            <a:xfrm>
              <a:off x="6096000" y="5448300"/>
              <a:ext cx="914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20" name="Line 24"/>
            <p:cNvSpPr>
              <a:spLocks noChangeShapeType="1"/>
            </p:cNvSpPr>
            <p:nvPr/>
          </p:nvSpPr>
          <p:spPr bwMode="auto">
            <a:xfrm flipV="1">
              <a:off x="1295400" y="3619500"/>
              <a:ext cx="914400" cy="4572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350"/>
            </a:p>
          </p:txBody>
        </p:sp>
      </p:grpSp>
      <p:sp>
        <p:nvSpPr>
          <p:cNvPr id="23" name="TextBox 22"/>
          <p:cNvSpPr txBox="1"/>
          <p:nvPr/>
        </p:nvSpPr>
        <p:spPr>
          <a:xfrm>
            <a:off x="817394" y="3057451"/>
            <a:ext cx="2727423" cy="338554"/>
          </a:xfrm>
          <a:prstGeom prst="rect">
            <a:avLst/>
          </a:prstGeom>
          <a:noFill/>
        </p:spPr>
        <p:txBody>
          <a:bodyPr wrap="square" rtlCol="0">
            <a:spAutoFit/>
          </a:bodyPr>
          <a:lstStyle/>
          <a:p>
            <a:r>
              <a:rPr lang="en-US" sz="1600" dirty="0">
                <a:latin typeface="Palatino Linotype" charset="0"/>
                <a:ea typeface="Palatino Linotype" charset="0"/>
                <a:cs typeface="Palatino Linotype" charset="0"/>
              </a:rPr>
              <a:t>v</a:t>
            </a:r>
            <a:r>
              <a:rPr lang="en-US" sz="1600" baseline="-25000" dirty="0">
                <a:latin typeface="Palatino Linotype" charset="0"/>
                <a:ea typeface="Palatino Linotype" charset="0"/>
                <a:cs typeface="Palatino Linotype" charset="0"/>
              </a:rPr>
              <a:t>0</a:t>
            </a:r>
            <a:r>
              <a:rPr lang="en-US" sz="1600" dirty="0">
                <a:latin typeface="Palatino Linotype" charset="0"/>
                <a:ea typeface="Palatino Linotype" charset="0"/>
                <a:cs typeface="Palatino Linotype" charset="0"/>
              </a:rPr>
              <a:t> = 100. m/s</a:t>
            </a:r>
          </a:p>
        </p:txBody>
      </p:sp>
      <p:sp>
        <p:nvSpPr>
          <p:cNvPr id="24" name="TextBox 23"/>
          <p:cNvSpPr txBox="1"/>
          <p:nvPr/>
        </p:nvSpPr>
        <p:spPr>
          <a:xfrm>
            <a:off x="1533983" y="3646874"/>
            <a:ext cx="2142209" cy="300082"/>
          </a:xfrm>
          <a:prstGeom prst="rect">
            <a:avLst/>
          </a:prstGeom>
          <a:noFill/>
        </p:spPr>
        <p:txBody>
          <a:bodyPr wrap="square" rtlCol="0">
            <a:spAutoFit/>
          </a:bodyPr>
          <a:lstStyle/>
          <a:p>
            <a:r>
              <a:rPr lang="en-US" sz="1350" dirty="0">
                <a:latin typeface="Palatino Linotype" charset="0"/>
                <a:ea typeface="Palatino Linotype" charset="0"/>
                <a:cs typeface="Palatino Linotype" charset="0"/>
              </a:rPr>
              <a:t>𝛉 = 30.0º</a:t>
            </a:r>
          </a:p>
        </p:txBody>
      </p:sp>
      <p:sp>
        <p:nvSpPr>
          <p:cNvPr id="25" name="TextBox 24"/>
          <p:cNvSpPr txBox="1"/>
          <p:nvPr/>
        </p:nvSpPr>
        <p:spPr>
          <a:xfrm>
            <a:off x="5621286" y="4871283"/>
            <a:ext cx="2109994" cy="307777"/>
          </a:xfrm>
          <a:prstGeom prst="rect">
            <a:avLst/>
          </a:prstGeom>
          <a:noFill/>
        </p:spPr>
        <p:txBody>
          <a:bodyPr wrap="square" rtlCol="0">
            <a:spAutoFit/>
          </a:bodyPr>
          <a:lstStyle/>
          <a:p>
            <a:r>
              <a:rPr lang="en-US" sz="1400" dirty="0">
                <a:latin typeface="Palatino Linotype" charset="0"/>
                <a:ea typeface="Palatino Linotype" charset="0"/>
                <a:cs typeface="Palatino Linotype" charset="0"/>
              </a:rPr>
              <a:t>h = 200. m</a:t>
            </a:r>
          </a:p>
        </p:txBody>
      </p:sp>
      <p:sp>
        <p:nvSpPr>
          <p:cNvPr id="26" name="TextBox 25"/>
          <p:cNvSpPr txBox="1"/>
          <p:nvPr/>
        </p:nvSpPr>
        <p:spPr>
          <a:xfrm>
            <a:off x="1615696" y="4076388"/>
            <a:ext cx="1691216" cy="307777"/>
          </a:xfrm>
          <a:prstGeom prst="rect">
            <a:avLst/>
          </a:prstGeom>
          <a:noFill/>
        </p:spPr>
        <p:txBody>
          <a:bodyPr wrap="square" rtlCol="0">
            <a:spAutoFit/>
          </a:bodyPr>
          <a:lstStyle/>
          <a:p>
            <a:r>
              <a:rPr lang="en-US" sz="1400" dirty="0">
                <a:latin typeface="Palatino Linotype" charset="0"/>
                <a:ea typeface="Palatino Linotype" charset="0"/>
                <a:cs typeface="Palatino Linotype" charset="0"/>
              </a:rPr>
              <a:t>y = 2.0 m</a:t>
            </a:r>
          </a:p>
        </p:txBody>
      </p:sp>
      <p:cxnSp>
        <p:nvCxnSpPr>
          <p:cNvPr id="28" name="Straight Arrow Connector 27"/>
          <p:cNvCxnSpPr>
            <a:cxnSpLocks/>
          </p:cNvCxnSpPr>
          <p:nvPr/>
        </p:nvCxnSpPr>
        <p:spPr>
          <a:xfrm>
            <a:off x="1455295" y="4003366"/>
            <a:ext cx="2" cy="460326"/>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3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0000"/>
                </a:solidFill>
                <a:latin typeface="Apple Chancery" panose="03020702040506060504" pitchFamily="66" charset="-79"/>
                <a:cs typeface="Apple Chancery" panose="03020702040506060504" pitchFamily="66" charset="-79"/>
              </a:rPr>
              <a:t>Thinking about projectile motion</a:t>
            </a:r>
            <a:r>
              <a:rPr lang="mr-IN" sz="4000" dirty="0">
                <a:solidFill>
                  <a:srgbClr val="FF0000"/>
                </a:solidFill>
                <a:latin typeface="Apple Chancery" panose="03020702040506060504" pitchFamily="66" charset="-79"/>
              </a:rPr>
              <a:t>…</a:t>
            </a:r>
            <a:endParaRPr lang="en-US" sz="4000" dirty="0">
              <a:solidFill>
                <a:srgbClr val="FF0000"/>
              </a:solidFill>
              <a:latin typeface="Apple Chancery" panose="03020702040506060504" pitchFamily="66" charset="-79"/>
              <a:cs typeface="Apple Chancery" panose="03020702040506060504" pitchFamily="66" charset="-79"/>
            </a:endParaRPr>
          </a:p>
        </p:txBody>
      </p:sp>
      <p:sp>
        <p:nvSpPr>
          <p:cNvPr id="3" name="Content Placeholder 2"/>
          <p:cNvSpPr>
            <a:spLocks noGrp="1"/>
          </p:cNvSpPr>
          <p:nvPr>
            <p:ph idx="1"/>
          </p:nvPr>
        </p:nvSpPr>
        <p:spPr>
          <a:xfrm>
            <a:off x="257176" y="1511500"/>
            <a:ext cx="4436219" cy="3125540"/>
          </a:xfrm>
        </p:spPr>
        <p:txBody>
          <a:bodyPr>
            <a:normAutofit/>
          </a:bodyPr>
          <a:lstStyle/>
          <a:p>
            <a:r>
              <a:rPr lang="en-US" sz="2800" dirty="0">
                <a:solidFill>
                  <a:srgbClr val="FF0000"/>
                </a:solidFill>
                <a:latin typeface="Apple Chancery" panose="03020702040506060504" pitchFamily="66" charset="-79"/>
                <a:cs typeface="Apple Chancery" panose="03020702040506060504" pitchFamily="66" charset="-79"/>
              </a:rPr>
              <a:t>Looking</a:t>
            </a:r>
            <a:r>
              <a:rPr lang="en-US" sz="2800" dirty="0">
                <a:latin typeface="+mj-lt"/>
              </a:rPr>
              <a:t> </a:t>
            </a:r>
            <a:r>
              <a:rPr lang="en-US" sz="2400" dirty="0">
                <a:latin typeface="+mj-lt"/>
              </a:rPr>
              <a:t>face-on (back at the cannon from the far end), what does the ball appear to do?</a:t>
            </a:r>
          </a:p>
        </p:txBody>
      </p:sp>
      <p:sp>
        <p:nvSpPr>
          <p:cNvPr id="5" name="Text Box 2"/>
          <p:cNvSpPr txBox="1">
            <a:spLocks noChangeArrowheads="1"/>
          </p:cNvSpPr>
          <p:nvPr/>
        </p:nvSpPr>
        <p:spPr bwMode="auto">
          <a:xfrm>
            <a:off x="871392" y="3545006"/>
            <a:ext cx="357219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ja-JP" sz="2000" dirty="0">
                <a:latin typeface="Palatino Linotype" charset="0"/>
                <a:ea typeface="Palatino Linotype" charset="0"/>
                <a:cs typeface="Palatino Linotype" charset="0"/>
              </a:rPr>
              <a:t>It will travel upward to some maximum height, stop, then travel back downward toward the ground.  What</a:t>
            </a:r>
            <a:r>
              <a:rPr lang="ja-JP" altLang="en-US" sz="2000" dirty="0">
                <a:latin typeface="Palatino Linotype" charset="0"/>
                <a:ea typeface="Palatino Linotype" charset="0"/>
                <a:cs typeface="Palatino Linotype" charset="0"/>
              </a:rPr>
              <a:t>’</a:t>
            </a:r>
            <a:r>
              <a:rPr lang="en-US" altLang="ja-JP" sz="2000" dirty="0">
                <a:latin typeface="Palatino Linotype" charset="0"/>
                <a:ea typeface="Palatino Linotype" charset="0"/>
                <a:cs typeface="Palatino Linotype" charset="0"/>
              </a:rPr>
              <a:t>s more, its initial velocity will equal to the y-component of the initial velocity of the ball.</a:t>
            </a:r>
            <a:endParaRPr lang="en-US" altLang="en-US" sz="2000" dirty="0">
              <a:latin typeface="Palatino Linotype" charset="0"/>
              <a:ea typeface="Palatino Linotype" charset="0"/>
              <a:cs typeface="Palatino Linotype" charset="0"/>
            </a:endParaRPr>
          </a:p>
        </p:txBody>
      </p:sp>
      <p:grpSp>
        <p:nvGrpSpPr>
          <p:cNvPr id="24" name="Group 23"/>
          <p:cNvGrpSpPr/>
          <p:nvPr/>
        </p:nvGrpSpPr>
        <p:grpSpPr>
          <a:xfrm>
            <a:off x="6140865" y="3706927"/>
            <a:ext cx="178307" cy="798900"/>
            <a:chOff x="7208829" y="3841370"/>
            <a:chExt cx="237742" cy="1065200"/>
          </a:xfrm>
        </p:grpSpPr>
        <p:sp>
          <p:nvSpPr>
            <p:cNvPr id="6" name="Line 4"/>
            <p:cNvSpPr>
              <a:spLocks noChangeShapeType="1"/>
            </p:cNvSpPr>
            <p:nvPr/>
          </p:nvSpPr>
          <p:spPr bwMode="auto">
            <a:xfrm flipV="1">
              <a:off x="7327700" y="3841370"/>
              <a:ext cx="0" cy="932049"/>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16" name="Oval 18"/>
            <p:cNvSpPr>
              <a:spLocks noChangeArrowheads="1"/>
            </p:cNvSpPr>
            <p:nvPr/>
          </p:nvSpPr>
          <p:spPr bwMode="auto">
            <a:xfrm>
              <a:off x="7208829" y="4640270"/>
              <a:ext cx="237742" cy="266300"/>
            </a:xfrm>
            <a:prstGeom prst="ellipse">
              <a:avLst/>
            </a:prstGeom>
            <a:gradFill rotWithShape="0">
              <a:gsLst>
                <a:gs pos="0">
                  <a:srgbClr val="1A94FD"/>
                </a:gs>
                <a:gs pos="100000">
                  <a:srgbClr val="0C4475"/>
                </a:gs>
              </a:gsLst>
              <a:path path="shape">
                <a:fillToRect l="50000" t="50000" r="50000" b="50000"/>
              </a:path>
            </a:gradFill>
            <a:ln w="9525">
              <a:solidFill>
                <a:schemeClr val="tx1"/>
              </a:solidFill>
              <a:prstDash val="lgDash"/>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grpSp>
      <p:grpSp>
        <p:nvGrpSpPr>
          <p:cNvPr id="26" name="Group 25"/>
          <p:cNvGrpSpPr/>
          <p:nvPr/>
        </p:nvGrpSpPr>
        <p:grpSpPr>
          <a:xfrm>
            <a:off x="5177825" y="1965577"/>
            <a:ext cx="3281023" cy="3988254"/>
            <a:chOff x="5924776" y="1519570"/>
            <a:chExt cx="4374697" cy="5317672"/>
          </a:xfrm>
        </p:grpSpPr>
        <p:sp>
          <p:nvSpPr>
            <p:cNvPr id="8" name="Line 7"/>
            <p:cNvSpPr>
              <a:spLocks noChangeShapeType="1"/>
            </p:cNvSpPr>
            <p:nvPr/>
          </p:nvSpPr>
          <p:spPr bwMode="auto">
            <a:xfrm flipV="1">
              <a:off x="7327700" y="1710973"/>
              <a:ext cx="59435" cy="5126269"/>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9" name="Line 8"/>
            <p:cNvSpPr>
              <a:spLocks noChangeShapeType="1"/>
            </p:cNvSpPr>
            <p:nvPr/>
          </p:nvSpPr>
          <p:spPr bwMode="auto">
            <a:xfrm>
              <a:off x="7030523" y="5172869"/>
              <a:ext cx="326895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1350"/>
            </a:p>
          </p:txBody>
        </p:sp>
        <p:graphicFrame>
          <p:nvGraphicFramePr>
            <p:cNvPr id="10" name="Object 3"/>
            <p:cNvGraphicFramePr>
              <a:graphicFrameLocks noChangeAspect="1"/>
            </p:cNvGraphicFramePr>
            <p:nvPr/>
          </p:nvGraphicFramePr>
          <p:xfrm>
            <a:off x="6436168" y="5039719"/>
            <a:ext cx="526252" cy="305135"/>
          </p:xfrm>
          <a:graphic>
            <a:graphicData uri="http://schemas.openxmlformats.org/presentationml/2006/ole">
              <mc:AlternateContent xmlns:mc="http://schemas.openxmlformats.org/markup-compatibility/2006">
                <mc:Choice xmlns:v="urn:schemas-microsoft-com:vml" Requires="v">
                  <p:oleObj spid="_x0000_s1077" name="Equation" r:id="rId3" imgW="368300" imgH="190500" progId="Equation.DSMT4">
                    <p:embed/>
                  </p:oleObj>
                </mc:Choice>
                <mc:Fallback>
                  <p:oleObj name="Equation" r:id="rId3" imgW="368300" imgH="190500" progId="Equation.DSMT4">
                    <p:embed/>
                    <p:pic>
                      <p:nvPicPr>
                        <p:cNvPr id="1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6168" y="5039719"/>
                          <a:ext cx="526252" cy="305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2" name="Object 5"/>
            <p:cNvGraphicFramePr>
              <a:graphicFrameLocks noChangeAspect="1"/>
            </p:cNvGraphicFramePr>
            <p:nvPr/>
          </p:nvGraphicFramePr>
          <p:xfrm>
            <a:off x="6810116" y="1519570"/>
            <a:ext cx="398713" cy="324553"/>
          </p:xfrm>
          <a:graphic>
            <a:graphicData uri="http://schemas.openxmlformats.org/presentationml/2006/ole">
              <mc:AlternateContent xmlns:mc="http://schemas.openxmlformats.org/markup-compatibility/2006">
                <mc:Choice xmlns:v="urn:schemas-microsoft-com:vml" Requires="v">
                  <p:oleObj spid="_x0000_s1078" name="Equation" r:id="rId5" imgW="279400" imgH="203200" progId="Equation.DSMT4">
                    <p:embed/>
                  </p:oleObj>
                </mc:Choice>
                <mc:Fallback>
                  <p:oleObj name="Equation" r:id="rId5" imgW="279400" imgH="203200" progId="Equation.DSMT4">
                    <p:embed/>
                    <p:pic>
                      <p:nvPicPr>
                        <p:cNvPr id="12"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0116" y="1519570"/>
                          <a:ext cx="398713" cy="324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3" name="Object 6"/>
            <p:cNvGraphicFramePr>
              <a:graphicFrameLocks noChangeAspect="1"/>
            </p:cNvGraphicFramePr>
            <p:nvPr/>
          </p:nvGraphicFramePr>
          <p:xfrm>
            <a:off x="7506006" y="1519570"/>
            <a:ext cx="761517" cy="324553"/>
          </p:xfrm>
          <a:graphic>
            <a:graphicData uri="http://schemas.openxmlformats.org/presentationml/2006/ole">
              <mc:AlternateContent xmlns:mc="http://schemas.openxmlformats.org/markup-compatibility/2006">
                <mc:Choice xmlns:v="urn:schemas-microsoft-com:vml" Requires="v">
                  <p:oleObj spid="_x0000_s1079" name="Equation" r:id="rId7" imgW="533400" imgH="203200" progId="Equation.DSMT4">
                    <p:embed/>
                  </p:oleObj>
                </mc:Choice>
                <mc:Fallback>
                  <p:oleObj name="Equation" r:id="rId7" imgW="533400" imgH="203200" progId="Equation.DSMT4">
                    <p:embed/>
                    <p:pic>
                      <p:nvPicPr>
                        <p:cNvPr id="13"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6006" y="1519570"/>
                          <a:ext cx="761517" cy="324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4" name="Oval 15"/>
            <p:cNvSpPr>
              <a:spLocks noChangeArrowheads="1"/>
            </p:cNvSpPr>
            <p:nvPr/>
          </p:nvSpPr>
          <p:spPr bwMode="auto">
            <a:xfrm>
              <a:off x="7268265" y="1577823"/>
              <a:ext cx="237742" cy="266300"/>
            </a:xfrm>
            <a:prstGeom prst="ellipse">
              <a:avLst/>
            </a:prstGeom>
            <a:solidFill>
              <a:srgbClr val="24D6FD"/>
            </a:solidFill>
            <a:ln w="9525">
              <a:solidFill>
                <a:schemeClr val="tx1"/>
              </a:solidFill>
              <a:prstDash val="lgDash"/>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15" name="Line 17"/>
            <p:cNvSpPr>
              <a:spLocks noChangeShapeType="1"/>
            </p:cNvSpPr>
            <p:nvPr/>
          </p:nvSpPr>
          <p:spPr bwMode="auto">
            <a:xfrm>
              <a:off x="7506006" y="2110422"/>
              <a:ext cx="0" cy="59917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17" name="Oval 19"/>
            <p:cNvSpPr>
              <a:spLocks noChangeArrowheads="1"/>
            </p:cNvSpPr>
            <p:nvPr/>
          </p:nvSpPr>
          <p:spPr bwMode="auto">
            <a:xfrm>
              <a:off x="7327700" y="5905193"/>
              <a:ext cx="237742" cy="266300"/>
            </a:xfrm>
            <a:prstGeom prst="ellipse">
              <a:avLst/>
            </a:prstGeom>
            <a:solidFill>
              <a:srgbClr val="37EFFD"/>
            </a:solidFill>
            <a:ln w="9525">
              <a:solidFill>
                <a:schemeClr val="tx1"/>
              </a:solidFill>
              <a:prstDash val="lgDash"/>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graphicFrame>
          <p:nvGraphicFramePr>
            <p:cNvPr id="18" name="Object 7"/>
            <p:cNvGraphicFramePr>
              <a:graphicFrameLocks noChangeAspect="1"/>
            </p:cNvGraphicFramePr>
            <p:nvPr/>
          </p:nvGraphicFramePr>
          <p:xfrm>
            <a:off x="5924776" y="5905193"/>
            <a:ext cx="1343489" cy="324553"/>
          </p:xfrm>
          <a:graphic>
            <a:graphicData uri="http://schemas.openxmlformats.org/presentationml/2006/ole">
              <mc:AlternateContent xmlns:mc="http://schemas.openxmlformats.org/markup-compatibility/2006">
                <mc:Choice xmlns:v="urn:schemas-microsoft-com:vml" Requires="v">
                  <p:oleObj spid="_x0000_s1080" name="Equation" r:id="rId9" imgW="939800" imgH="203200" progId="Equation.DSMT4">
                    <p:embed/>
                  </p:oleObj>
                </mc:Choice>
                <mc:Fallback>
                  <p:oleObj name="Equation" r:id="rId9" imgW="939800" imgH="203200" progId="Equation.DSMT4">
                    <p:embed/>
                    <p:pic>
                      <p:nvPicPr>
                        <p:cNvPr id="1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24776" y="5905193"/>
                          <a:ext cx="1343489" cy="324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9" name="Line 21"/>
            <p:cNvSpPr>
              <a:spLocks noChangeShapeType="1"/>
            </p:cNvSpPr>
            <p:nvPr/>
          </p:nvSpPr>
          <p:spPr bwMode="auto">
            <a:xfrm>
              <a:off x="7387136" y="1844123"/>
              <a:ext cx="59435" cy="419422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1350"/>
            </a:p>
          </p:txBody>
        </p:sp>
      </p:grpSp>
      <mc:AlternateContent xmlns:mc="http://schemas.openxmlformats.org/markup-compatibility/2006" xmlns:a14="http://schemas.microsoft.com/office/drawing/2010/main">
        <mc:Choice Requires="a14">
          <p:sp>
            <p:nvSpPr>
              <p:cNvPr id="4" name="TextBox 3"/>
              <p:cNvSpPr txBox="1"/>
              <p:nvPr/>
            </p:nvSpPr>
            <p:spPr>
              <a:xfrm>
                <a:off x="5057798" y="3756927"/>
                <a:ext cx="3754174" cy="8801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charset="0"/>
                            </a:rPr>
                            <m:t>𝑣</m:t>
                          </m:r>
                        </m:e>
                        <m:sub>
                          <m:r>
                            <a:rPr lang="en-US" sz="1350" i="1">
                              <a:latin typeface="Cambria Math" charset="0"/>
                            </a:rPr>
                            <m:t>0</m:t>
                          </m:r>
                          <m:r>
                            <a:rPr lang="en-US" sz="1350" i="1">
                              <a:latin typeface="Cambria Math" charset="0"/>
                            </a:rPr>
                            <m:t>𝑦</m:t>
                          </m:r>
                        </m:sub>
                      </m:sSub>
                      <m:r>
                        <a:rPr lang="en-US" sz="1350" i="1">
                          <a:latin typeface="Cambria Math" charset="0"/>
                        </a:rPr>
                        <m:t>=</m:t>
                      </m:r>
                      <m:sSub>
                        <m:sSubPr>
                          <m:ctrlPr>
                            <a:rPr lang="en-US" sz="1350" i="1">
                              <a:latin typeface="Cambria Math" panose="02040503050406030204" pitchFamily="18" charset="0"/>
                            </a:rPr>
                          </m:ctrlPr>
                        </m:sSubPr>
                        <m:e>
                          <m:r>
                            <a:rPr lang="en-US" sz="1350" i="1">
                              <a:latin typeface="Cambria Math" charset="0"/>
                            </a:rPr>
                            <m:t>𝑣</m:t>
                          </m:r>
                        </m:e>
                        <m:sub>
                          <m:r>
                            <a:rPr lang="en-US" sz="1350" i="1">
                              <a:latin typeface="Cambria Math" charset="0"/>
                            </a:rPr>
                            <m:t>0</m:t>
                          </m:r>
                        </m:sub>
                      </m:sSub>
                      <m:r>
                        <a:rPr lang="en-US" sz="1350" i="1">
                          <a:latin typeface="Cambria Math" charset="0"/>
                        </a:rPr>
                        <m:t>𝑠𝑖𝑛</m:t>
                      </m:r>
                      <m:r>
                        <a:rPr lang="en-US" sz="1350" i="1">
                          <a:latin typeface="Cambria Math" charset="0"/>
                          <a:ea typeface="Cambria Math" charset="0"/>
                          <a:cs typeface="Cambria Math" charset="0"/>
                        </a:rPr>
                        <m:t>𝜃</m:t>
                      </m:r>
                    </m:oMath>
                  </m:oMathPara>
                </a14:m>
                <a:endParaRPr lang="en-US" sz="1350" dirty="0">
                  <a:ea typeface="Cambria Math" charset="0"/>
                  <a:cs typeface="Cambria Math" charset="0"/>
                </a:endParaRPr>
              </a:p>
              <a:p>
                <a:pPr/>
                <a14:m>
                  <m:oMathPara xmlns:m="http://schemas.openxmlformats.org/officeDocument/2006/math">
                    <m:oMathParaPr>
                      <m:jc m:val="centerGroup"/>
                    </m:oMathParaPr>
                    <m:oMath xmlns:m="http://schemas.openxmlformats.org/officeDocument/2006/math">
                      <m:r>
                        <a:rPr lang="en-US" sz="1350" i="1">
                          <a:latin typeface="Cambria Math" charset="0"/>
                        </a:rPr>
                        <m:t>                                   =</m:t>
                      </m:r>
                      <m:d>
                        <m:dPr>
                          <m:ctrlPr>
                            <a:rPr lang="en-US" sz="1350" i="1">
                              <a:latin typeface="Cambria Math" panose="02040503050406030204" pitchFamily="18" charset="0"/>
                            </a:rPr>
                          </m:ctrlPr>
                        </m:dPr>
                        <m:e>
                          <m:r>
                            <a:rPr lang="en-US" sz="1350" i="1">
                              <a:latin typeface="Cambria Math" charset="0"/>
                            </a:rPr>
                            <m:t>100.</m:t>
                          </m:r>
                          <m:f>
                            <m:fPr>
                              <m:ctrlPr>
                                <a:rPr lang="en-US" sz="1350" i="1">
                                  <a:latin typeface="Cambria Math" panose="02040503050406030204" pitchFamily="18" charset="0"/>
                                </a:rPr>
                              </m:ctrlPr>
                            </m:fPr>
                            <m:num>
                              <m:r>
                                <a:rPr lang="en-US" sz="1350" i="1">
                                  <a:latin typeface="Cambria Math" charset="0"/>
                                </a:rPr>
                                <m:t>𝑚</m:t>
                              </m:r>
                            </m:num>
                            <m:den>
                              <m:r>
                                <a:rPr lang="en-US" sz="1350" i="1">
                                  <a:latin typeface="Cambria Math" charset="0"/>
                                </a:rPr>
                                <m:t>𝑠</m:t>
                              </m:r>
                            </m:den>
                          </m:f>
                        </m:e>
                      </m:d>
                      <m:func>
                        <m:funcPr>
                          <m:ctrlPr>
                            <a:rPr lang="en-US" sz="1350" i="1">
                              <a:latin typeface="Cambria Math" panose="02040503050406030204" pitchFamily="18" charset="0"/>
                            </a:rPr>
                          </m:ctrlPr>
                        </m:funcPr>
                        <m:fName>
                          <m:r>
                            <m:rPr>
                              <m:sty m:val="p"/>
                            </m:rPr>
                            <a:rPr lang="en-US" sz="1350">
                              <a:latin typeface="Cambria Math" charset="0"/>
                            </a:rPr>
                            <m:t>sin</m:t>
                          </m:r>
                        </m:fName>
                        <m:e>
                          <m:d>
                            <m:dPr>
                              <m:ctrlPr>
                                <a:rPr lang="en-US" sz="1350" i="1">
                                  <a:latin typeface="Cambria Math" panose="02040503050406030204" pitchFamily="18" charset="0"/>
                                </a:rPr>
                              </m:ctrlPr>
                            </m:dPr>
                            <m:e>
                              <m:r>
                                <a:rPr lang="en-US" sz="1350" i="1">
                                  <a:latin typeface="Cambria Math" charset="0"/>
                                </a:rPr>
                                <m:t>30.0</m:t>
                              </m:r>
                              <m:r>
                                <a:rPr lang="it-IT" sz="1350" i="1">
                                  <a:latin typeface="Cambria Math" charset="0"/>
                                  <a:ea typeface="Cambria Math" charset="0"/>
                                  <a:cs typeface="Cambria Math" charset="0"/>
                                </a:rPr>
                                <m:t>°</m:t>
                              </m:r>
                            </m:e>
                          </m:d>
                        </m:e>
                      </m:func>
                    </m:oMath>
                  </m:oMathPara>
                </a14:m>
                <a:endParaRPr lang="en-US" sz="1350" dirty="0">
                  <a:ea typeface="Cambria Math" charset="0"/>
                  <a:cs typeface="Cambria Math" charset="0"/>
                </a:endParaRPr>
              </a:p>
              <a:p>
                <a:r>
                  <a:rPr lang="en-US" sz="1350" dirty="0"/>
                  <a:t>		      = </a:t>
                </a:r>
                <a:r>
                  <a:rPr lang="en-US" sz="1350" dirty="0">
                    <a:latin typeface="Cambria Math" charset="0"/>
                    <a:ea typeface="Cambria Math" charset="0"/>
                    <a:cs typeface="Cambria Math" charset="0"/>
                  </a:rPr>
                  <a:t>50.0 m/s</a:t>
                </a:r>
              </a:p>
            </p:txBody>
          </p:sp>
        </mc:Choice>
        <mc:Fallback xmlns="">
          <p:sp>
            <p:nvSpPr>
              <p:cNvPr id="4" name="TextBox 3"/>
              <p:cNvSpPr txBox="1">
                <a:spLocks noRot="1" noChangeAspect="1" noMove="1" noResize="1" noEditPoints="1" noAdjustHandles="1" noChangeArrowheads="1" noChangeShapeType="1" noTextEdit="1"/>
              </p:cNvSpPr>
              <p:nvPr/>
            </p:nvSpPr>
            <p:spPr>
              <a:xfrm>
                <a:off x="5057798" y="3756927"/>
                <a:ext cx="3754174" cy="880113"/>
              </a:xfrm>
              <a:prstGeom prst="rect">
                <a:avLst/>
              </a:prstGeom>
              <a:blipFill>
                <a:blip r:embed="rId11"/>
                <a:stretch>
                  <a:fillRect b="-5714"/>
                </a:stretch>
              </a:blipFill>
            </p:spPr>
            <p:txBody>
              <a:bodyPr/>
              <a:lstStyle/>
              <a:p>
                <a:r>
                  <a:rPr lang="en-US">
                    <a:noFill/>
                  </a:rPr>
                  <a:t> </a:t>
                </a:r>
              </a:p>
            </p:txBody>
          </p:sp>
        </mc:Fallback>
      </mc:AlternateContent>
      <p:sp>
        <p:nvSpPr>
          <p:cNvPr id="20" name="TextBox 19"/>
          <p:cNvSpPr txBox="1"/>
          <p:nvPr/>
        </p:nvSpPr>
        <p:spPr>
          <a:xfrm>
            <a:off x="5258100" y="4248948"/>
            <a:ext cx="1296050" cy="300082"/>
          </a:xfrm>
          <a:prstGeom prst="rect">
            <a:avLst/>
          </a:prstGeom>
          <a:noFill/>
        </p:spPr>
        <p:txBody>
          <a:bodyPr wrap="square" rtlCol="0">
            <a:spAutoFit/>
          </a:bodyPr>
          <a:lstStyle/>
          <a:p>
            <a:r>
              <a:rPr lang="en-US" sz="1350" dirty="0">
                <a:latin typeface="Palatino Linotype" charset="0"/>
                <a:ea typeface="Palatino Linotype" charset="0"/>
                <a:cs typeface="Palatino Linotype" charset="0"/>
              </a:rPr>
              <a:t>y</a:t>
            </a:r>
            <a:r>
              <a:rPr lang="en-US" sz="1350" baseline="-25000" dirty="0">
                <a:latin typeface="Palatino Linotype" charset="0"/>
                <a:ea typeface="Palatino Linotype" charset="0"/>
                <a:cs typeface="Palatino Linotype" charset="0"/>
              </a:rPr>
              <a:t>0</a:t>
            </a:r>
            <a:r>
              <a:rPr lang="en-US" sz="1350" dirty="0">
                <a:latin typeface="Palatino Linotype" charset="0"/>
                <a:ea typeface="Palatino Linotype" charset="0"/>
                <a:cs typeface="Palatino Linotype" charset="0"/>
              </a:rPr>
              <a:t> = 2.0 m</a:t>
            </a:r>
          </a:p>
        </p:txBody>
      </p:sp>
      <p:sp>
        <p:nvSpPr>
          <p:cNvPr id="21" name="TextBox 20"/>
          <p:cNvSpPr txBox="1"/>
          <p:nvPr/>
        </p:nvSpPr>
        <p:spPr>
          <a:xfrm>
            <a:off x="5902627" y="5221209"/>
            <a:ext cx="371967" cy="300082"/>
          </a:xfrm>
          <a:prstGeom prst="rect">
            <a:avLst/>
          </a:prstGeom>
          <a:noFill/>
        </p:spPr>
        <p:txBody>
          <a:bodyPr wrap="square" rtlCol="0">
            <a:spAutoFit/>
          </a:bodyPr>
          <a:lstStyle/>
          <a:p>
            <a:r>
              <a:rPr lang="en-US" sz="1350"/>
              <a:t>.</a:t>
            </a:r>
          </a:p>
        </p:txBody>
      </p:sp>
    </p:spTree>
    <p:extLst>
      <p:ext uri="{BB962C8B-B14F-4D97-AF65-F5344CB8AC3E}">
        <p14:creationId xmlns:p14="http://schemas.microsoft.com/office/powerpoint/2010/main" val="7821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0000"/>
                </a:solidFill>
                <a:latin typeface="Apple Chancery" panose="03020702040506060504" pitchFamily="66" charset="-79"/>
                <a:cs typeface="Apple Chancery" panose="03020702040506060504" pitchFamily="66" charset="-79"/>
              </a:rPr>
              <a:t>Thinking about projectile motion</a:t>
            </a:r>
            <a:r>
              <a:rPr lang="mr-IN" sz="4000" dirty="0">
                <a:solidFill>
                  <a:srgbClr val="FF0000"/>
                </a:solidFill>
                <a:latin typeface="Apple Chancery" panose="03020702040506060504" pitchFamily="66" charset="-79"/>
              </a:rPr>
              <a:t>…</a:t>
            </a:r>
            <a:endParaRPr lang="en-US" sz="4000" dirty="0">
              <a:solidFill>
                <a:srgbClr val="FF0000"/>
              </a:solidFill>
              <a:latin typeface="Apple Chancery" panose="03020702040506060504" pitchFamily="66" charset="-79"/>
              <a:cs typeface="Apple Chancery" panose="03020702040506060504" pitchFamily="66" charset="-79"/>
            </a:endParaRPr>
          </a:p>
        </p:txBody>
      </p:sp>
      <p:sp>
        <p:nvSpPr>
          <p:cNvPr id="3" name="Content Placeholder 2"/>
          <p:cNvSpPr>
            <a:spLocks noGrp="1"/>
          </p:cNvSpPr>
          <p:nvPr>
            <p:ph idx="1"/>
          </p:nvPr>
        </p:nvSpPr>
        <p:spPr/>
        <p:txBody>
          <a:bodyPr>
            <a:normAutofit/>
          </a:bodyPr>
          <a:lstStyle/>
          <a:p>
            <a:r>
              <a:rPr lang="en-US" sz="2800" dirty="0">
                <a:solidFill>
                  <a:srgbClr val="FF0000"/>
                </a:solidFill>
                <a:latin typeface="Apple Chancery" panose="03020702040506060504" pitchFamily="66" charset="-79"/>
                <a:cs typeface="Apple Chancery" panose="03020702040506060504" pitchFamily="66" charset="-79"/>
              </a:rPr>
              <a:t>How</a:t>
            </a:r>
            <a:r>
              <a:rPr lang="en-US" sz="2800" dirty="0">
                <a:latin typeface="+mj-lt"/>
              </a:rPr>
              <a:t> </a:t>
            </a:r>
            <a:r>
              <a:rPr lang="en-US" sz="2400" dirty="0">
                <a:latin typeface="+mj-lt"/>
              </a:rPr>
              <a:t>about viewed from above?</a:t>
            </a:r>
            <a:endParaRPr lang="en-US" sz="2800" dirty="0">
              <a:latin typeface="+mj-lt"/>
            </a:endParaRPr>
          </a:p>
        </p:txBody>
      </p:sp>
      <p:sp>
        <p:nvSpPr>
          <p:cNvPr id="4" name="Oval 3"/>
          <p:cNvSpPr>
            <a:spLocks noChangeArrowheads="1"/>
          </p:cNvSpPr>
          <p:nvPr/>
        </p:nvSpPr>
        <p:spPr bwMode="auto">
          <a:xfrm>
            <a:off x="1714500" y="3575447"/>
            <a:ext cx="342900" cy="342900"/>
          </a:xfrm>
          <a:prstGeom prst="ellipse">
            <a:avLst/>
          </a:prstGeom>
          <a:gradFill rotWithShape="0">
            <a:gsLst>
              <a:gs pos="0">
                <a:srgbClr val="5453FD"/>
              </a:gs>
              <a:gs pos="100000">
                <a:srgbClr val="272675"/>
              </a:gs>
            </a:gsLst>
            <a:path path="shape">
              <a:fillToRect l="50000" t="50000" r="50000" b="50000"/>
            </a:path>
          </a:gradFill>
          <a:ln w="9525">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6" name="Line 5"/>
          <p:cNvSpPr>
            <a:spLocks noChangeShapeType="1"/>
          </p:cNvSpPr>
          <p:nvPr/>
        </p:nvSpPr>
        <p:spPr bwMode="auto">
          <a:xfrm flipV="1">
            <a:off x="1885950" y="2489597"/>
            <a:ext cx="0" cy="21717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7" name="Line 6"/>
          <p:cNvSpPr>
            <a:spLocks noChangeShapeType="1"/>
          </p:cNvSpPr>
          <p:nvPr/>
        </p:nvSpPr>
        <p:spPr bwMode="auto">
          <a:xfrm>
            <a:off x="1485900" y="3746897"/>
            <a:ext cx="5929313"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1350"/>
          </a:p>
        </p:txBody>
      </p:sp>
      <p:graphicFrame>
        <p:nvGraphicFramePr>
          <p:cNvPr id="8" name="Object 3"/>
          <p:cNvGraphicFramePr>
            <a:graphicFrameLocks noChangeAspect="1"/>
          </p:cNvGraphicFramePr>
          <p:nvPr/>
        </p:nvGraphicFramePr>
        <p:xfrm>
          <a:off x="1618060" y="3968353"/>
          <a:ext cx="536972" cy="252413"/>
        </p:xfrm>
        <a:graphic>
          <a:graphicData uri="http://schemas.openxmlformats.org/presentationml/2006/ole">
            <mc:AlternateContent xmlns:mc="http://schemas.openxmlformats.org/markup-compatibility/2006">
              <mc:Choice xmlns:v="urn:schemas-microsoft-com:vml" Requires="v">
                <p:oleObj spid="_x0000_s2075" name="Equation" r:id="rId3" imgW="431800" imgH="203200" progId="Equation.DSMT4">
                  <p:embed/>
                </p:oleObj>
              </mc:Choice>
              <mc:Fallback>
                <p:oleObj name="Equation" r:id="rId3" imgW="431800" imgH="203200" progId="Equation.DSMT4">
                  <p:embed/>
                  <p:pic>
                    <p:nvPicPr>
                      <p:cNvPr id="8"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060" y="3968353"/>
                        <a:ext cx="536972" cy="252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 name="Object 4"/>
          <p:cNvGraphicFramePr>
            <a:graphicFrameLocks noChangeAspect="1"/>
          </p:cNvGraphicFramePr>
          <p:nvPr/>
        </p:nvGraphicFramePr>
        <p:xfrm>
          <a:off x="6629397" y="3975498"/>
          <a:ext cx="383381" cy="278606"/>
        </p:xfrm>
        <a:graphic>
          <a:graphicData uri="http://schemas.openxmlformats.org/presentationml/2006/ole">
            <mc:AlternateContent xmlns:mc="http://schemas.openxmlformats.org/markup-compatibility/2006">
              <mc:Choice xmlns:v="urn:schemas-microsoft-com:vml" Requires="v">
                <p:oleObj spid="_x0000_s2076" name="Equation" r:id="rId5" imgW="279400" imgH="203200" progId="Equation.DSMT4">
                  <p:embed/>
                </p:oleObj>
              </mc:Choice>
              <mc:Fallback>
                <p:oleObj name="Equation" r:id="rId5" imgW="279400" imgH="203200" progId="Equation.DSMT4">
                  <p:embed/>
                  <p:pic>
                    <p:nvPicPr>
                      <p:cNvPr id="9"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397" y="3975498"/>
                        <a:ext cx="383381" cy="278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 name="Oval 9"/>
          <p:cNvSpPr>
            <a:spLocks noChangeArrowheads="1"/>
          </p:cNvSpPr>
          <p:nvPr/>
        </p:nvSpPr>
        <p:spPr bwMode="auto">
          <a:xfrm>
            <a:off x="6629396" y="3575447"/>
            <a:ext cx="342900" cy="342900"/>
          </a:xfrm>
          <a:prstGeom prst="ellipse">
            <a:avLst/>
          </a:prstGeom>
          <a:gradFill rotWithShape="0">
            <a:gsLst>
              <a:gs pos="0">
                <a:srgbClr val="1A94FD"/>
              </a:gs>
              <a:gs pos="100000">
                <a:srgbClr val="0C4475"/>
              </a:gs>
            </a:gsLst>
            <a:path path="shape">
              <a:fillToRect l="50000" t="50000" r="50000" b="50000"/>
            </a:path>
          </a:gradFill>
          <a:ln w="9525">
            <a:solidFill>
              <a:schemeClr val="tx1"/>
            </a:solidFill>
            <a:prstDash val="lgDash"/>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11" name="Line 10"/>
          <p:cNvSpPr>
            <a:spLocks noChangeShapeType="1"/>
          </p:cNvSpPr>
          <p:nvPr/>
        </p:nvSpPr>
        <p:spPr bwMode="auto">
          <a:xfrm flipV="1">
            <a:off x="4000500" y="3746897"/>
            <a:ext cx="11430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12" name="Text Box 2"/>
          <p:cNvSpPr txBox="1">
            <a:spLocks noChangeArrowheads="1"/>
          </p:cNvSpPr>
          <p:nvPr/>
        </p:nvSpPr>
        <p:spPr bwMode="auto">
          <a:xfrm>
            <a:off x="771525" y="4889897"/>
            <a:ext cx="79152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dirty="0">
                <a:latin typeface="Palatino Linotype" charset="0"/>
                <a:ea typeface="Palatino Linotype" charset="0"/>
                <a:cs typeface="Palatino Linotype" charset="0"/>
              </a:rPr>
              <a:t>Note that as there is no acceleration in the x-direction (at least in this problem), the velocity in the x-direction will be the same as the initial velocity in the x-direction!</a:t>
            </a:r>
          </a:p>
        </p:txBody>
      </p:sp>
      <mc:AlternateContent xmlns:mc="http://schemas.openxmlformats.org/markup-compatibility/2006" xmlns:a14="http://schemas.microsoft.com/office/drawing/2010/main">
        <mc:Choice Requires="a14">
          <p:sp>
            <p:nvSpPr>
              <p:cNvPr id="13" name="TextBox 12"/>
              <p:cNvSpPr txBox="1"/>
              <p:nvPr/>
            </p:nvSpPr>
            <p:spPr>
              <a:xfrm>
                <a:off x="2552035" y="2741770"/>
                <a:ext cx="3754174" cy="100655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charset="0"/>
                            </a:rPr>
                            <m:t>𝑣</m:t>
                          </m:r>
                        </m:e>
                        <m:sub>
                          <m:r>
                            <a:rPr lang="en-US" sz="1600" i="1">
                              <a:latin typeface="Cambria Math" charset="0"/>
                            </a:rPr>
                            <m:t>0</m:t>
                          </m:r>
                          <m:r>
                            <a:rPr lang="en-US" sz="1600" i="1">
                              <a:latin typeface="Cambria Math" charset="0"/>
                            </a:rPr>
                            <m:t>𝑥</m:t>
                          </m:r>
                        </m:sub>
                      </m:sSub>
                      <m:r>
                        <a:rPr lang="en-US" sz="1600" i="1">
                          <a:latin typeface="Cambria Math" charset="0"/>
                        </a:rPr>
                        <m:t>=</m:t>
                      </m:r>
                      <m:sSub>
                        <m:sSubPr>
                          <m:ctrlPr>
                            <a:rPr lang="en-US" sz="1600" i="1">
                              <a:latin typeface="Cambria Math" panose="02040503050406030204" pitchFamily="18" charset="0"/>
                            </a:rPr>
                          </m:ctrlPr>
                        </m:sSubPr>
                        <m:e>
                          <m:r>
                            <a:rPr lang="en-US" sz="1600" i="1">
                              <a:latin typeface="Cambria Math" charset="0"/>
                            </a:rPr>
                            <m:t>𝑣</m:t>
                          </m:r>
                        </m:e>
                        <m:sub>
                          <m:r>
                            <a:rPr lang="en-US" sz="1600" i="1">
                              <a:latin typeface="Cambria Math" charset="0"/>
                            </a:rPr>
                            <m:t>0</m:t>
                          </m:r>
                        </m:sub>
                      </m:sSub>
                      <m:r>
                        <a:rPr lang="en-US" sz="1600" i="1">
                          <a:latin typeface="Cambria Math" charset="0"/>
                        </a:rPr>
                        <m:t>𝑐𝑜𝑠</m:t>
                      </m:r>
                      <m:r>
                        <a:rPr lang="en-US" sz="1600" i="1">
                          <a:latin typeface="Cambria Math" charset="0"/>
                          <a:ea typeface="Cambria Math" charset="0"/>
                          <a:cs typeface="Cambria Math" charset="0"/>
                        </a:rPr>
                        <m:t>𝜃</m:t>
                      </m:r>
                    </m:oMath>
                  </m:oMathPara>
                </a14:m>
                <a:endParaRPr lang="en-US" sz="1600" dirty="0">
                  <a:ea typeface="Cambria Math" charset="0"/>
                  <a:cs typeface="Cambria Math" charset="0"/>
                </a:endParaRPr>
              </a:p>
              <a:p>
                <a:pPr/>
                <a14:m>
                  <m:oMathPara xmlns:m="http://schemas.openxmlformats.org/officeDocument/2006/math">
                    <m:oMathParaPr>
                      <m:jc m:val="centerGroup"/>
                    </m:oMathParaPr>
                    <m:oMath xmlns:m="http://schemas.openxmlformats.org/officeDocument/2006/math">
                      <m:r>
                        <a:rPr lang="en-US" sz="1600" i="1">
                          <a:latin typeface="Cambria Math" charset="0"/>
                        </a:rPr>
                        <m:t>                                   =</m:t>
                      </m:r>
                      <m:d>
                        <m:dPr>
                          <m:ctrlPr>
                            <a:rPr lang="en-US" sz="1600" i="1">
                              <a:latin typeface="Cambria Math" panose="02040503050406030204" pitchFamily="18" charset="0"/>
                            </a:rPr>
                          </m:ctrlPr>
                        </m:dPr>
                        <m:e>
                          <m:r>
                            <a:rPr lang="en-US" sz="1600" i="1">
                              <a:latin typeface="Cambria Math" charset="0"/>
                            </a:rPr>
                            <m:t>100.</m:t>
                          </m:r>
                          <m:f>
                            <m:fPr>
                              <m:ctrlPr>
                                <a:rPr lang="en-US" sz="1600" i="1">
                                  <a:latin typeface="Cambria Math" panose="02040503050406030204" pitchFamily="18" charset="0"/>
                                </a:rPr>
                              </m:ctrlPr>
                            </m:fPr>
                            <m:num>
                              <m:r>
                                <a:rPr lang="en-US" sz="1600" i="1">
                                  <a:latin typeface="Cambria Math" charset="0"/>
                                </a:rPr>
                                <m:t>𝑚</m:t>
                              </m:r>
                            </m:num>
                            <m:den>
                              <m:r>
                                <a:rPr lang="en-US" sz="1600" i="1">
                                  <a:latin typeface="Cambria Math" charset="0"/>
                                </a:rPr>
                                <m:t>𝑠</m:t>
                              </m:r>
                            </m:den>
                          </m:f>
                        </m:e>
                      </m:d>
                      <m:func>
                        <m:funcPr>
                          <m:ctrlPr>
                            <a:rPr lang="en-US" sz="1600" i="1">
                              <a:latin typeface="Cambria Math" panose="02040503050406030204" pitchFamily="18" charset="0"/>
                            </a:rPr>
                          </m:ctrlPr>
                        </m:funcPr>
                        <m:fName>
                          <m:r>
                            <m:rPr>
                              <m:sty m:val="p"/>
                            </m:rPr>
                            <a:rPr lang="en-US" sz="1600">
                              <a:latin typeface="Cambria Math" charset="0"/>
                            </a:rPr>
                            <m:t>cos</m:t>
                          </m:r>
                        </m:fName>
                        <m:e>
                          <m:d>
                            <m:dPr>
                              <m:ctrlPr>
                                <a:rPr lang="en-US" sz="1600" i="1">
                                  <a:latin typeface="Cambria Math" panose="02040503050406030204" pitchFamily="18" charset="0"/>
                                </a:rPr>
                              </m:ctrlPr>
                            </m:dPr>
                            <m:e>
                              <m:r>
                                <a:rPr lang="en-US" sz="1600" i="1">
                                  <a:latin typeface="Cambria Math" charset="0"/>
                                </a:rPr>
                                <m:t>30.0</m:t>
                              </m:r>
                              <m:r>
                                <a:rPr lang="it-IT" sz="1600" i="1">
                                  <a:latin typeface="Cambria Math" charset="0"/>
                                  <a:ea typeface="Cambria Math" charset="0"/>
                                  <a:cs typeface="Cambria Math" charset="0"/>
                                </a:rPr>
                                <m:t>°</m:t>
                              </m:r>
                            </m:e>
                          </m:d>
                        </m:e>
                      </m:func>
                    </m:oMath>
                  </m:oMathPara>
                </a14:m>
                <a:endParaRPr lang="en-US" sz="1600" dirty="0">
                  <a:ea typeface="Cambria Math" charset="0"/>
                  <a:cs typeface="Cambria Math" charset="0"/>
                </a:endParaRPr>
              </a:p>
              <a:p>
                <a:r>
                  <a:rPr lang="en-US" sz="1600" dirty="0"/>
                  <a:t>		            = </a:t>
                </a:r>
                <a:r>
                  <a:rPr lang="en-US" sz="1600" dirty="0">
                    <a:latin typeface="Cambria Math" charset="0"/>
                    <a:ea typeface="Cambria Math" charset="0"/>
                    <a:cs typeface="Cambria Math" charset="0"/>
                  </a:rPr>
                  <a:t>86.6 m/s</a:t>
                </a:r>
              </a:p>
            </p:txBody>
          </p:sp>
        </mc:Choice>
        <mc:Fallback xmlns="">
          <p:sp>
            <p:nvSpPr>
              <p:cNvPr id="13" name="TextBox 12"/>
              <p:cNvSpPr txBox="1">
                <a:spLocks noRot="1" noChangeAspect="1" noMove="1" noResize="1" noEditPoints="1" noAdjustHandles="1" noChangeArrowheads="1" noChangeShapeType="1" noTextEdit="1"/>
              </p:cNvSpPr>
              <p:nvPr/>
            </p:nvSpPr>
            <p:spPr>
              <a:xfrm>
                <a:off x="2552035" y="2741770"/>
                <a:ext cx="3754174" cy="1006558"/>
              </a:xfrm>
              <a:prstGeom prst="rect">
                <a:avLst/>
              </a:prstGeom>
              <a:blipFill>
                <a:blip r:embed="rId7"/>
                <a:stretch>
                  <a:fillRect b="-6329"/>
                </a:stretch>
              </a:blipFill>
            </p:spPr>
            <p:txBody>
              <a:bodyPr/>
              <a:lstStyle/>
              <a:p>
                <a:r>
                  <a:rPr lang="en-US">
                    <a:noFill/>
                  </a:rPr>
                  <a:t> </a:t>
                </a:r>
              </a:p>
            </p:txBody>
          </p:sp>
        </mc:Fallback>
      </mc:AlternateContent>
    </p:spTree>
    <p:extLst>
      <p:ext uri="{BB962C8B-B14F-4D97-AF65-F5344CB8AC3E}">
        <p14:creationId xmlns:p14="http://schemas.microsoft.com/office/powerpoint/2010/main" val="174210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33361</TotalTime>
  <Words>1432</Words>
  <Application>Microsoft Macintosh PowerPoint</Application>
  <PresentationFormat>On-screen Show (4:3)</PresentationFormat>
  <Paragraphs>138</Paragraphs>
  <Slides>21</Slides>
  <Notes>0</Notes>
  <HiddenSlides>0</HiddenSlides>
  <MMClips>3</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1" baseType="lpstr">
      <vt:lpstr>Apple Chancery</vt:lpstr>
      <vt:lpstr>Arial</vt:lpstr>
      <vt:lpstr>Calibri</vt:lpstr>
      <vt:lpstr>Cambria Math</vt:lpstr>
      <vt:lpstr>Franklin Gothic Book</vt:lpstr>
      <vt:lpstr>Gill Sans</vt:lpstr>
      <vt:lpstr>Palatino Linotype</vt:lpstr>
      <vt:lpstr>Times New Roman</vt:lpstr>
      <vt:lpstr>Office Theme</vt:lpstr>
      <vt:lpstr>Equation</vt:lpstr>
      <vt:lpstr>Vectors Test Questions</vt:lpstr>
      <vt:lpstr>Vectors revisited</vt:lpstr>
      <vt:lpstr>PowerPoint Presentation</vt:lpstr>
      <vt:lpstr>PowerPoint Presentation</vt:lpstr>
      <vt:lpstr>PowerPoint Presentation</vt:lpstr>
      <vt:lpstr>Ground rules for projectiles</vt:lpstr>
      <vt:lpstr>Thinking about projectile motion…</vt:lpstr>
      <vt:lpstr>Thinking about projectile motion…</vt:lpstr>
      <vt:lpstr>Thinking about projectile motion…</vt:lpstr>
      <vt:lpstr>How to tackle a projectile problem</vt:lpstr>
      <vt:lpstr>Cannonball problem set up</vt:lpstr>
      <vt:lpstr>Cannonball problem equations</vt:lpstr>
      <vt:lpstr>Cannonball problem . . .  How high? How far?</vt:lpstr>
      <vt:lpstr>What about final velocity?</vt:lpstr>
      <vt:lpstr>Velocity at a point for a projectile</vt:lpstr>
      <vt:lpstr>To Catch a Ball Lab</vt:lpstr>
      <vt:lpstr>To Catch a Ball lab</vt:lpstr>
      <vt:lpstr>Tilted Table Lab</vt:lpstr>
      <vt:lpstr>Problem 3.23 (modified)</vt:lpstr>
      <vt:lpstr>Modified 3.23 solution from class</vt:lpstr>
      <vt:lpstr>Modified 3.23 solution from class</vt:lpstr>
    </vt:vector>
  </TitlesOfParts>
  <Company>Polytechnic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Fletcher</dc:creator>
  <cp:lastModifiedBy>Craig Fletcher</cp:lastModifiedBy>
  <cp:revision>699</cp:revision>
  <cp:lastPrinted>2017-11-14T01:56:41Z</cp:lastPrinted>
  <dcterms:created xsi:type="dcterms:W3CDTF">2017-08-16T17:34:12Z</dcterms:created>
  <dcterms:modified xsi:type="dcterms:W3CDTF">2021-09-10T15:32:06Z</dcterms:modified>
</cp:coreProperties>
</file>